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9" r:id="rId3"/>
    <p:sldId id="269" r:id="rId4"/>
    <p:sldId id="272" r:id="rId5"/>
    <p:sldId id="273" r:id="rId6"/>
    <p:sldId id="274" r:id="rId7"/>
  </p:sldIdLst>
  <p:sldSz cx="12192000" cy="6858000"/>
  <p:notesSz cx="6858000" cy="9144000"/>
  <p:custDataLst>
    <p:tags r:id="rId9"/>
  </p:custDataLst>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72"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4.9865892814414572E-2"/>
          <c:w val="1"/>
          <c:h val="0.83502242539244442"/>
        </c:manualLayout>
      </c:layout>
      <c:barChart>
        <c:barDir val="col"/>
        <c:grouping val="stacked"/>
        <c:varyColors val="0"/>
        <c:ser>
          <c:idx val="0"/>
          <c:order val="0"/>
          <c:tx>
            <c:strRef>
              <c:f>Sheet1!$B$1</c:f>
              <c:strCache>
                <c:ptCount val="1"/>
                <c:pt idx="0">
                  <c:v>Invisible</c:v>
                </c:pt>
              </c:strCache>
            </c:strRef>
          </c:tx>
          <c:spPr>
            <a:noFill/>
            <a:ln>
              <a:noFill/>
            </a:ln>
          </c:spPr>
          <c:invertIfNegative val="0"/>
          <c:dLbls>
            <c:delete val="1"/>
          </c:dLbls>
          <c:cat>
            <c:strRef>
              <c:f>Sheet1!$A$2:$A$4</c:f>
              <c:strCache>
                <c:ptCount val="3"/>
                <c:pt idx="0">
                  <c:v>Greiddir skattar og opinber gjöld</c:v>
                </c:pt>
                <c:pt idx="1">
                  <c:v>Innheimtir skattar</c:v>
                </c:pt>
                <c:pt idx="2">
                  <c:v>Skattaslóð 2022</c:v>
                </c:pt>
              </c:strCache>
            </c:strRef>
          </c:cat>
          <c:val>
            <c:numRef>
              <c:f>Sheet1!$B$2:$B$4</c:f>
              <c:numCache>
                <c:formatCode>#,##0</c:formatCode>
                <c:ptCount val="3"/>
                <c:pt idx="0" formatCode="General">
                  <c:v>0</c:v>
                </c:pt>
                <c:pt idx="1">
                  <c:v>6166</c:v>
                </c:pt>
                <c:pt idx="2" formatCode="General">
                  <c:v>0</c:v>
                </c:pt>
              </c:numCache>
            </c:numRef>
          </c:val>
          <c:extLst>
            <c:ext xmlns:c16="http://schemas.microsoft.com/office/drawing/2014/chart" uri="{C3380CC4-5D6E-409C-BE32-E72D297353CC}">
              <c16:uniqueId val="{00000000-D2A0-4D78-A657-59B03A3B76F8}"/>
            </c:ext>
          </c:extLst>
        </c:ser>
        <c:ser>
          <c:idx val="1"/>
          <c:order val="1"/>
          <c:tx>
            <c:strRef>
              <c:f>Sheet1!$C$1</c:f>
              <c:strCache>
                <c:ptCount val="1"/>
                <c:pt idx="0">
                  <c:v>Visible</c:v>
                </c:pt>
              </c:strCache>
            </c:strRef>
          </c:tx>
          <c:spPr>
            <a:solidFill>
              <a:schemeClr val="bg1">
                <a:lumMod val="75000"/>
              </a:schemeClr>
            </a:solidFill>
            <a:ln w="12700">
              <a:noFill/>
            </a:ln>
          </c:spPr>
          <c:invertIfNegative val="0"/>
          <c:dPt>
            <c:idx val="0"/>
            <c:invertIfNegative val="0"/>
            <c:bubble3D val="0"/>
            <c:spPr>
              <a:solidFill>
                <a:srgbClr val="0097A9"/>
              </a:solidFill>
              <a:ln w="12700">
                <a:noFill/>
              </a:ln>
            </c:spPr>
            <c:extLst>
              <c:ext xmlns:c16="http://schemas.microsoft.com/office/drawing/2014/chart" uri="{C3380CC4-5D6E-409C-BE32-E72D297353CC}">
                <c16:uniqueId val="{00000001-D2A0-4D78-A657-59B03A3B76F8}"/>
              </c:ext>
            </c:extLst>
          </c:dPt>
          <c:dPt>
            <c:idx val="1"/>
            <c:invertIfNegative val="0"/>
            <c:bubble3D val="0"/>
            <c:spPr>
              <a:solidFill>
                <a:srgbClr val="046A38"/>
              </a:solidFill>
              <a:ln w="12700">
                <a:noFill/>
              </a:ln>
            </c:spPr>
            <c:extLst>
              <c:ext xmlns:c16="http://schemas.microsoft.com/office/drawing/2014/chart" uri="{C3380CC4-5D6E-409C-BE32-E72D297353CC}">
                <c16:uniqueId val="{00000002-D2A0-4D78-A657-59B03A3B76F8}"/>
              </c:ext>
            </c:extLst>
          </c:dPt>
          <c:dPt>
            <c:idx val="2"/>
            <c:invertIfNegative val="0"/>
            <c:bubble3D val="0"/>
            <c:extLst>
              <c:ext xmlns:c16="http://schemas.microsoft.com/office/drawing/2014/chart" uri="{C3380CC4-5D6E-409C-BE32-E72D297353CC}">
                <c16:uniqueId val="{00000003-D2A0-4D78-A657-59B03A3B76F8}"/>
              </c:ext>
            </c:extLst>
          </c:dPt>
          <c:dLbls>
            <c:dLbl>
              <c:idx val="0"/>
              <c:layout>
                <c:manualLayout>
                  <c:x val="-2.9125516435892125E-3"/>
                  <c:y val="-0.28606704246356573"/>
                </c:manualLayout>
              </c:layout>
              <c:tx>
                <c:rich>
                  <a:bodyPr/>
                  <a:lstStyle/>
                  <a:p>
                    <a:pPr>
                      <a:defRPr lang="is-IS" sz="1200" b="0" noProof="0">
                        <a:solidFill>
                          <a:schemeClr val="tx1"/>
                        </a:solidFill>
                      </a:defRPr>
                    </a:pPr>
                    <a:r>
                      <a:rPr lang="en-US" noProof="0" dirty="0">
                        <a:solidFill>
                          <a:schemeClr val="tx1"/>
                        </a:solidFill>
                      </a:rPr>
                      <a:t>6,2 </a:t>
                    </a:r>
                  </a:p>
                  <a:p>
                    <a:pPr>
                      <a:defRPr lang="is-IS" sz="1200" b="0" noProof="0">
                        <a:solidFill>
                          <a:schemeClr val="tx1"/>
                        </a:solidFill>
                      </a:defRPr>
                    </a:pPr>
                    <a:r>
                      <a:rPr lang="en-US" noProof="0" dirty="0" err="1">
                        <a:solidFill>
                          <a:schemeClr val="tx1"/>
                        </a:solidFill>
                      </a:rPr>
                      <a:t>milljarðar</a:t>
                    </a:r>
                    <a:endParaRPr lang="en-US" noProof="0" dirty="0">
                      <a:solidFill>
                        <a:schemeClr val="tx1"/>
                      </a:solidFill>
                    </a:endParaRP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2A0-4D78-A657-59B03A3B76F8}"/>
                </c:ext>
              </c:extLst>
            </c:dLbl>
            <c:dLbl>
              <c:idx val="1"/>
              <c:layout>
                <c:manualLayout>
                  <c:x val="-1.5347280573759514E-3"/>
                  <c:y val="-0.20699643493761141"/>
                </c:manualLayout>
              </c:layout>
              <c:tx>
                <c:rich>
                  <a:bodyPr/>
                  <a:lstStyle/>
                  <a:p>
                    <a:pPr>
                      <a:defRPr lang="is-IS" sz="1200" b="0" noProof="1" dirty="0">
                        <a:solidFill>
                          <a:schemeClr val="tx1"/>
                        </a:solidFill>
                      </a:defRPr>
                    </a:pPr>
                    <a:r>
                      <a:rPr lang="en-US" noProof="1">
                        <a:solidFill>
                          <a:schemeClr val="tx1"/>
                        </a:solidFill>
                      </a:rPr>
                      <a:t>4,4 </a:t>
                    </a:r>
                  </a:p>
                  <a:p>
                    <a:pPr>
                      <a:defRPr lang="is-IS" sz="1200" b="0" noProof="1" dirty="0">
                        <a:solidFill>
                          <a:schemeClr val="tx1"/>
                        </a:solidFill>
                      </a:defRPr>
                    </a:pPr>
                    <a:r>
                      <a:rPr lang="en-US" noProof="1">
                        <a:solidFill>
                          <a:schemeClr val="tx1"/>
                        </a:solidFill>
                      </a:rPr>
                      <a:t>milljarðar</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2A0-4D78-A657-59B03A3B76F8}"/>
                </c:ext>
              </c:extLst>
            </c:dLbl>
            <c:dLbl>
              <c:idx val="2"/>
              <c:layout>
                <c:manualLayout>
                  <c:x val="4.79203314076316E-3"/>
                  <c:y val="-0.43725666408839575"/>
                </c:manualLayout>
              </c:layout>
              <c:tx>
                <c:rich>
                  <a:bodyPr/>
                  <a:lstStyle/>
                  <a:p>
                    <a:pPr>
                      <a:defRPr lang="is-IS" sz="1200" b="0" noProof="1" dirty="0">
                        <a:solidFill>
                          <a:schemeClr val="tx1"/>
                        </a:solidFill>
                      </a:defRPr>
                    </a:pPr>
                    <a:r>
                      <a:rPr lang="en-US" noProof="1">
                        <a:solidFill>
                          <a:schemeClr val="tx1"/>
                        </a:solidFill>
                      </a:rPr>
                      <a:t>10,6 </a:t>
                    </a:r>
                    <a:br>
                      <a:rPr lang="en-US" noProof="1">
                        <a:solidFill>
                          <a:schemeClr val="tx1"/>
                        </a:solidFill>
                      </a:rPr>
                    </a:br>
                    <a:r>
                      <a:rPr lang="en-US" noProof="1">
                        <a:solidFill>
                          <a:schemeClr val="tx1"/>
                        </a:solidFill>
                      </a:rPr>
                      <a:t>milljarðar</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2A0-4D78-A657-59B03A3B76F8}"/>
                </c:ext>
              </c:extLst>
            </c:dLbl>
            <c:spPr>
              <a:noFill/>
              <a:ln>
                <a:noFill/>
              </a:ln>
              <a:effectLst/>
            </c:spPr>
            <c:txPr>
              <a:bodyPr/>
              <a:lstStyle/>
              <a:p>
                <a:pPr>
                  <a:defRPr sz="1200" b="0">
                    <a:solidFill>
                      <a:schemeClr val="tx1"/>
                    </a:solidFill>
                  </a:defRPr>
                </a:pPr>
                <a:endParaRPr lang="is-I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Greiddir skattar og opinber gjöld</c:v>
                </c:pt>
                <c:pt idx="1">
                  <c:v>Innheimtir skattar</c:v>
                </c:pt>
                <c:pt idx="2">
                  <c:v>Skattaslóð 2022</c:v>
                </c:pt>
              </c:strCache>
            </c:strRef>
          </c:cat>
          <c:val>
            <c:numRef>
              <c:f>Sheet1!$C$2:$C$4</c:f>
              <c:numCache>
                <c:formatCode>#,##0</c:formatCode>
                <c:ptCount val="3"/>
                <c:pt idx="0">
                  <c:v>6166</c:v>
                </c:pt>
                <c:pt idx="1">
                  <c:v>4409</c:v>
                </c:pt>
                <c:pt idx="2">
                  <c:v>10575</c:v>
                </c:pt>
              </c:numCache>
            </c:numRef>
          </c:val>
          <c:extLst>
            <c:ext xmlns:c16="http://schemas.microsoft.com/office/drawing/2014/chart" uri="{C3380CC4-5D6E-409C-BE32-E72D297353CC}">
              <c16:uniqueId val="{0000000B-D2A0-4D78-A657-59B03A3B76F8}"/>
            </c:ext>
          </c:extLst>
        </c:ser>
        <c:ser>
          <c:idx val="2"/>
          <c:order val="2"/>
          <c:tx>
            <c:strRef>
              <c:f>Sheet1!$D$1</c:f>
              <c:strCache>
                <c:ptCount val="1"/>
                <c:pt idx="0">
                  <c:v>Column2</c:v>
                </c:pt>
              </c:strCache>
            </c:strRef>
          </c:tx>
          <c:spPr>
            <a:ln>
              <a:solidFill>
                <a:schemeClr val="bg1"/>
              </a:solidFill>
            </a:ln>
          </c:spPr>
          <c:invertIfNegative val="0"/>
          <c:dLbls>
            <c:spPr>
              <a:noFill/>
              <a:ln>
                <a:noFill/>
              </a:ln>
              <a:effectLst/>
            </c:spPr>
            <c:txPr>
              <a:bodyPr/>
              <a:lstStyle/>
              <a:p>
                <a:pPr>
                  <a:defRPr>
                    <a:solidFill>
                      <a:schemeClr val="bg1"/>
                    </a:solidFill>
                  </a:defRPr>
                </a:pPr>
                <a:endParaRPr lang="is-I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Greiddir skattar og opinber gjöld</c:v>
                </c:pt>
                <c:pt idx="1">
                  <c:v>Innheimtir skattar</c:v>
                </c:pt>
                <c:pt idx="2">
                  <c:v>Skattaslóð 2022</c:v>
                </c:pt>
              </c:strCache>
            </c:strRef>
          </c:cat>
          <c:val>
            <c:numRef>
              <c:f>Sheet1!$D$2:$D$4</c:f>
              <c:numCache>
                <c:formatCode>General</c:formatCode>
                <c:ptCount val="3"/>
              </c:numCache>
            </c:numRef>
          </c:val>
          <c:extLst>
            <c:ext xmlns:c16="http://schemas.microsoft.com/office/drawing/2014/chart" uri="{C3380CC4-5D6E-409C-BE32-E72D297353CC}">
              <c16:uniqueId val="{0000000C-D2A0-4D78-A657-59B03A3B76F8}"/>
            </c:ext>
          </c:extLst>
        </c:ser>
        <c:dLbls>
          <c:showLegendKey val="0"/>
          <c:showVal val="1"/>
          <c:showCatName val="0"/>
          <c:showSerName val="0"/>
          <c:showPercent val="0"/>
          <c:showBubbleSize val="0"/>
        </c:dLbls>
        <c:gapWidth val="100"/>
        <c:overlap val="100"/>
        <c:axId val="110542752"/>
        <c:axId val="110544384"/>
      </c:barChart>
      <c:catAx>
        <c:axId val="110542752"/>
        <c:scaling>
          <c:orientation val="minMax"/>
        </c:scaling>
        <c:delete val="0"/>
        <c:axPos val="b"/>
        <c:numFmt formatCode="General" sourceLinked="0"/>
        <c:majorTickMark val="none"/>
        <c:minorTickMark val="none"/>
        <c:tickLblPos val="nextTo"/>
        <c:spPr>
          <a:noFill/>
          <a:ln w="6350">
            <a:solidFill>
              <a:srgbClr val="BBBCBC"/>
            </a:solidFill>
          </a:ln>
        </c:spPr>
        <c:txPr>
          <a:bodyPr/>
          <a:lstStyle/>
          <a:p>
            <a:pPr>
              <a:defRPr sz="1200">
                <a:solidFill>
                  <a:schemeClr val="tx1"/>
                </a:solidFill>
              </a:defRPr>
            </a:pPr>
            <a:endParaRPr lang="is-IS"/>
          </a:p>
        </c:txPr>
        <c:crossAx val="110544384"/>
        <c:crosses val="autoZero"/>
        <c:auto val="1"/>
        <c:lblAlgn val="ctr"/>
        <c:lblOffset val="100"/>
        <c:noMultiLvlLbl val="0"/>
      </c:catAx>
      <c:valAx>
        <c:axId val="110544384"/>
        <c:scaling>
          <c:orientation val="minMax"/>
        </c:scaling>
        <c:delete val="1"/>
        <c:axPos val="l"/>
        <c:numFmt formatCode="General" sourceLinked="1"/>
        <c:majorTickMark val="none"/>
        <c:minorTickMark val="none"/>
        <c:tickLblPos val="nextTo"/>
        <c:crossAx val="110542752"/>
        <c:crosses val="autoZero"/>
        <c:crossBetween val="between"/>
        <c:majorUnit val="10"/>
      </c:valAx>
    </c:plotArea>
    <c:plotVisOnly val="1"/>
    <c:dispBlanksAs val="gap"/>
    <c:showDLblsOverMax val="0"/>
  </c:chart>
  <c:txPr>
    <a:bodyPr/>
    <a:lstStyle/>
    <a:p>
      <a:pPr>
        <a:defRPr sz="1200"/>
      </a:pPr>
      <a:endParaRPr lang="is-I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651380438710019"/>
          <c:y val="0.15477045481518092"/>
          <c:w val="0.39130560411857185"/>
          <c:h val="0.6453438225224839"/>
        </c:manualLayout>
      </c:layout>
      <c:doughnutChart>
        <c:varyColors val="1"/>
        <c:ser>
          <c:idx val="0"/>
          <c:order val="0"/>
          <c:tx>
            <c:strRef>
              <c:f>Sheet1!$B$1</c:f>
              <c:strCache>
                <c:ptCount val="1"/>
                <c:pt idx="0">
                  <c:v>Column1</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4EAF-486C-9433-36E91A5D1362}"/>
              </c:ext>
            </c:extLst>
          </c:dPt>
          <c:dPt>
            <c:idx val="1"/>
            <c:bubble3D val="0"/>
            <c:spPr>
              <a:solidFill>
                <a:schemeClr val="accent2"/>
              </a:solidFill>
              <a:ln w="19050">
                <a:noFill/>
              </a:ln>
              <a:effectLst/>
            </c:spPr>
            <c:extLst>
              <c:ext xmlns:c16="http://schemas.microsoft.com/office/drawing/2014/chart" uri="{C3380CC4-5D6E-409C-BE32-E72D297353CC}">
                <c16:uniqueId val="{00000003-4EAF-486C-9433-36E91A5D1362}"/>
              </c:ext>
            </c:extLst>
          </c:dPt>
          <c:dPt>
            <c:idx val="2"/>
            <c:bubble3D val="0"/>
            <c:spPr>
              <a:solidFill>
                <a:schemeClr val="accent3"/>
              </a:solidFill>
              <a:ln w="19050">
                <a:noFill/>
              </a:ln>
              <a:effectLst/>
            </c:spPr>
            <c:extLst>
              <c:ext xmlns:c16="http://schemas.microsoft.com/office/drawing/2014/chart" uri="{C3380CC4-5D6E-409C-BE32-E72D297353CC}">
                <c16:uniqueId val="{00000005-4EAF-486C-9433-36E91A5D1362}"/>
              </c:ext>
            </c:extLst>
          </c:dPt>
          <c:dPt>
            <c:idx val="3"/>
            <c:bubble3D val="0"/>
            <c:spPr>
              <a:solidFill>
                <a:schemeClr val="accent4"/>
              </a:solidFill>
              <a:ln w="19050">
                <a:noFill/>
              </a:ln>
              <a:effectLst/>
            </c:spPr>
            <c:extLst>
              <c:ext xmlns:c16="http://schemas.microsoft.com/office/drawing/2014/chart" uri="{C3380CC4-5D6E-409C-BE32-E72D297353CC}">
                <c16:uniqueId val="{00000007-4EAF-486C-9433-36E91A5D1362}"/>
              </c:ext>
            </c:extLst>
          </c:dPt>
          <c:dPt>
            <c:idx val="4"/>
            <c:bubble3D val="0"/>
            <c:spPr>
              <a:solidFill>
                <a:schemeClr val="accent5"/>
              </a:solidFill>
              <a:ln w="19050">
                <a:noFill/>
              </a:ln>
              <a:effectLst/>
            </c:spPr>
            <c:extLst>
              <c:ext xmlns:c16="http://schemas.microsoft.com/office/drawing/2014/chart" uri="{C3380CC4-5D6E-409C-BE32-E72D297353CC}">
                <c16:uniqueId val="{00000009-4EAF-486C-9433-36E91A5D1362}"/>
              </c:ext>
            </c:extLst>
          </c:dPt>
          <c:dPt>
            <c:idx val="5"/>
            <c:bubble3D val="0"/>
            <c:spPr>
              <a:solidFill>
                <a:schemeClr val="tx2">
                  <a:lumMod val="75000"/>
                </a:schemeClr>
              </a:solidFill>
              <a:ln w="19050">
                <a:noFill/>
              </a:ln>
              <a:effectLst/>
            </c:spPr>
            <c:extLst>
              <c:ext xmlns:c16="http://schemas.microsoft.com/office/drawing/2014/chart" uri="{C3380CC4-5D6E-409C-BE32-E72D297353CC}">
                <c16:uniqueId val="{0000000B-4EAF-486C-9433-36E91A5D1362}"/>
              </c:ext>
            </c:extLst>
          </c:dPt>
          <c:dPt>
            <c:idx val="6"/>
            <c:bubble3D val="0"/>
            <c:spPr>
              <a:solidFill>
                <a:schemeClr val="tx2">
                  <a:lumMod val="60000"/>
                  <a:lumOff val="40000"/>
                </a:schemeClr>
              </a:solidFill>
              <a:ln w="19050">
                <a:noFill/>
              </a:ln>
              <a:effectLst/>
            </c:spPr>
            <c:extLst>
              <c:ext xmlns:c16="http://schemas.microsoft.com/office/drawing/2014/chart" uri="{C3380CC4-5D6E-409C-BE32-E72D297353CC}">
                <c16:uniqueId val="{0000000D-4EAF-486C-9433-36E91A5D1362}"/>
              </c:ext>
            </c:extLst>
          </c:dPt>
          <c:dPt>
            <c:idx val="7"/>
            <c:bubble3D val="0"/>
            <c:spPr>
              <a:solidFill>
                <a:schemeClr val="bg1">
                  <a:lumMod val="50000"/>
                </a:schemeClr>
              </a:solidFill>
              <a:ln w="19050">
                <a:noFill/>
              </a:ln>
              <a:effectLst/>
            </c:spPr>
            <c:extLst>
              <c:ext xmlns:c16="http://schemas.microsoft.com/office/drawing/2014/chart" uri="{C3380CC4-5D6E-409C-BE32-E72D297353CC}">
                <c16:uniqueId val="{0000000F-4EAF-486C-9433-36E91A5D1362}"/>
              </c:ext>
            </c:extLst>
          </c:dPt>
          <c:dPt>
            <c:idx val="8"/>
            <c:bubble3D val="0"/>
            <c:spPr>
              <a:solidFill>
                <a:schemeClr val="bg1">
                  <a:lumMod val="75000"/>
                </a:schemeClr>
              </a:solidFill>
              <a:ln w="19050">
                <a:noFill/>
              </a:ln>
              <a:effectLst/>
            </c:spPr>
            <c:extLst>
              <c:ext xmlns:c16="http://schemas.microsoft.com/office/drawing/2014/chart" uri="{C3380CC4-5D6E-409C-BE32-E72D297353CC}">
                <c16:uniqueId val="{00000011-4EAF-486C-9433-36E91A5D1362}"/>
              </c:ext>
            </c:extLst>
          </c:dPt>
          <c:dLbls>
            <c:dLbl>
              <c:idx val="0"/>
              <c:layout>
                <c:manualLayout>
                  <c:x val="7.3628993354487943E-2"/>
                  <c:y val="-8.6473407259606311E-2"/>
                </c:manualLayout>
              </c:layout>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s-I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1-4EAF-486C-9433-36E91A5D1362}"/>
                </c:ext>
              </c:extLst>
            </c:dLbl>
            <c:dLbl>
              <c:idx val="1"/>
              <c:layout>
                <c:manualLayout>
                  <c:x val="9.1935178945045257E-2"/>
                  <c:y val="-5.1390763822372716E-3"/>
                </c:manualLayout>
              </c:layout>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s-I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3-4EAF-486C-9433-36E91A5D1362}"/>
                </c:ext>
              </c:extLst>
            </c:dLbl>
            <c:dLbl>
              <c:idx val="2"/>
              <c:layout>
                <c:manualLayout>
                  <c:x val="0.13161850924672547"/>
                  <c:y val="6.4667448635899377E-2"/>
                </c:manualLayout>
              </c:layout>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s-I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5-4EAF-486C-9433-36E91A5D1362}"/>
                </c:ext>
              </c:extLst>
            </c:dLbl>
            <c:dLbl>
              <c:idx val="3"/>
              <c:layout>
                <c:manualLayout>
                  <c:x val="6.6439297269228204E-2"/>
                  <c:y val="0.1104904825993691"/>
                </c:manualLayout>
              </c:layout>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s-I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7-4EAF-486C-9433-36E91A5D1362}"/>
                </c:ext>
              </c:extLst>
            </c:dLbl>
            <c:dLbl>
              <c:idx val="4"/>
              <c:layout>
                <c:manualLayout>
                  <c:x val="7.9047717853164903E-4"/>
                  <c:y val="0.1428326029885929"/>
                </c:manualLayout>
              </c:layout>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s-I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9-4EAF-486C-9433-36E91A5D1362}"/>
                </c:ext>
              </c:extLst>
            </c:dLbl>
            <c:dLbl>
              <c:idx val="5"/>
              <c:layout>
                <c:manualLayout>
                  <c:x val="-8.3126965357423713E-2"/>
                  <c:y val="9.9677023560964334E-2"/>
                </c:manualLayout>
              </c:layout>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s-I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B-4EAF-486C-9433-36E91A5D1362}"/>
                </c:ext>
              </c:extLst>
            </c:dLbl>
            <c:dLbl>
              <c:idx val="6"/>
              <c:layout>
                <c:manualLayout>
                  <c:x val="-0.11807967844846873"/>
                  <c:y val="1.449910740685518E-2"/>
                </c:manualLayout>
              </c:layout>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s-I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D-4EAF-486C-9433-36E91A5D1362}"/>
                </c:ext>
              </c:extLst>
            </c:dLbl>
            <c:dLbl>
              <c:idx val="7"/>
              <c:layout>
                <c:manualLayout>
                  <c:x val="-0.1344914706893264"/>
                  <c:y val="-8.5896347550151214E-2"/>
                </c:manualLayout>
              </c:layout>
              <c:tx>
                <c:rich>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r>
                      <a:rPr lang="en-US" baseline="0" dirty="0"/>
                      <a:t>
</a:t>
                    </a:r>
                    <a:endParaRPr lang="en-US" dirty="0"/>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21231143782639003"/>
                      <c:h val="0.13662631787117385"/>
                    </c:manualLayout>
                  </c15:layout>
                  <c15:showDataLabelsRange val="0"/>
                </c:ext>
                <c:ext xmlns:c16="http://schemas.microsoft.com/office/drawing/2014/chart" uri="{C3380CC4-5D6E-409C-BE32-E72D297353CC}">
                  <c16:uniqueId val="{0000000F-4EAF-486C-9433-36E91A5D1362}"/>
                </c:ext>
              </c:extLst>
            </c:dLbl>
            <c:dLbl>
              <c:idx val="8"/>
              <c:layout>
                <c:manualLayout>
                  <c:x val="6.1706753743448785E-3"/>
                  <c:y val="-0.1461891026710172"/>
                </c:manualLayout>
              </c:layout>
              <c:spPr>
                <a:noFill/>
                <a:ln>
                  <a:noFill/>
                </a:ln>
                <a:effectLst/>
              </c:spPr>
              <c:txPr>
                <a:bodyPr rot="0" spcFirstLastPara="1" vertOverflow="clip" horzOverflow="clip"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endParaRPr lang="is-I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24382994379837974"/>
                      <c:h val="0.14614882422098638"/>
                    </c:manualLayout>
                  </c15:layout>
                </c:ext>
                <c:ext xmlns:c16="http://schemas.microsoft.com/office/drawing/2014/chart" uri="{C3380CC4-5D6E-409C-BE32-E72D297353CC}">
                  <c16:uniqueId val="{00000011-4EAF-486C-9433-36E91A5D1362}"/>
                </c:ext>
              </c:extLst>
            </c:dLbl>
            <c:spPr>
              <a:noFill/>
              <a:ln>
                <a:no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is-I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Sheet1!$A$2:$A$10</c:f>
              <c:strCache>
                <c:ptCount val="9"/>
                <c:pt idx="0">
                  <c:v>Tekjuskattur</c:v>
                </c:pt>
                <c:pt idx="1">
                  <c:v>Veiðigjöld</c:v>
                </c:pt>
                <c:pt idx="2">
                  <c:v>Mótframlag í lífeyrissjóði</c:v>
                </c:pt>
                <c:pt idx="3">
                  <c:v>Tryggingagjald</c:v>
                </c:pt>
                <c:pt idx="4">
                  <c:v>Aðrir skattar og gjöld</c:v>
                </c:pt>
                <c:pt idx="5">
                  <c:v>Kolefnisgjald</c:v>
                </c:pt>
                <c:pt idx="6">
                  <c:v>Staðgreiðsla starfsmanna</c:v>
                </c:pt>
                <c:pt idx="7">
                  <c:v>Fjármagnstekjuskattur</c:v>
                </c:pt>
                <c:pt idx="8">
                  <c:v>Lífeyrissjóðsiðgjöld starfsmanna</c:v>
                </c:pt>
              </c:strCache>
            </c:strRef>
          </c:cat>
          <c:val>
            <c:numRef>
              <c:f>Sheet1!$B$2:$B$10</c:f>
              <c:numCache>
                <c:formatCode>0%</c:formatCode>
                <c:ptCount val="9"/>
                <c:pt idx="0">
                  <c:v>0.23</c:v>
                </c:pt>
                <c:pt idx="1">
                  <c:v>7.9000000000000001E-2</c:v>
                </c:pt>
                <c:pt idx="2">
                  <c:v>0.111</c:v>
                </c:pt>
                <c:pt idx="3">
                  <c:v>7.0000000000000007E-2</c:v>
                </c:pt>
                <c:pt idx="4">
                  <c:v>0.06</c:v>
                </c:pt>
                <c:pt idx="5">
                  <c:v>0.03</c:v>
                </c:pt>
                <c:pt idx="6">
                  <c:v>0.34699999999999998</c:v>
                </c:pt>
                <c:pt idx="7">
                  <c:v>0</c:v>
                </c:pt>
                <c:pt idx="8">
                  <c:v>7.0000000000000007E-2</c:v>
                </c:pt>
              </c:numCache>
            </c:numRef>
          </c:val>
          <c:extLst>
            <c:ext xmlns:c16="http://schemas.microsoft.com/office/drawing/2014/chart" uri="{C3380CC4-5D6E-409C-BE32-E72D297353CC}">
              <c16:uniqueId val="{00000012-4EAF-486C-9433-36E91A5D1362}"/>
            </c:ext>
          </c:extLst>
        </c:ser>
        <c:dLbls>
          <c:showLegendKey val="0"/>
          <c:showVal val="0"/>
          <c:showCatName val="0"/>
          <c:showSerName val="0"/>
          <c:showPercent val="0"/>
          <c:showBubbleSize val="0"/>
          <c:showLeaderLines val="0"/>
        </c:dLbls>
        <c:firstSliceAng val="0"/>
        <c:holeSize val="61"/>
      </c:doughnutChart>
      <c:spPr>
        <a:noFill/>
        <a:ln>
          <a:noFill/>
        </a:ln>
        <a:effectLst/>
      </c:spPr>
    </c:plotArea>
    <c:plotVisOnly val="1"/>
    <c:dispBlanksAs val="gap"/>
    <c:showDLblsOverMax val="0"/>
  </c:chart>
  <c:spPr>
    <a:noFill/>
    <a:ln>
      <a:noFill/>
    </a:ln>
    <a:effectLst/>
  </c:spPr>
  <c:txPr>
    <a:bodyPr/>
    <a:lstStyle/>
    <a:p>
      <a:pPr>
        <a:defRPr/>
      </a:pPr>
      <a:endParaRPr lang="is-I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4.8715376831508672E-2"/>
          <c:w val="1"/>
          <c:h val="0.8347341138559885"/>
        </c:manualLayout>
      </c:layout>
      <c:barChart>
        <c:barDir val="col"/>
        <c:grouping val="stacked"/>
        <c:varyColors val="0"/>
        <c:ser>
          <c:idx val="0"/>
          <c:order val="0"/>
          <c:tx>
            <c:strRef>
              <c:f>Sheet1!$B$1</c:f>
              <c:strCache>
                <c:ptCount val="1"/>
                <c:pt idx="0">
                  <c:v>Invisible</c:v>
                </c:pt>
              </c:strCache>
            </c:strRef>
          </c:tx>
          <c:spPr>
            <a:noFill/>
            <a:ln>
              <a:noFill/>
            </a:ln>
          </c:spPr>
          <c:invertIfNegative val="0"/>
          <c:dLbls>
            <c:delete val="1"/>
          </c:dLbls>
          <c:cat>
            <c:strRef>
              <c:f>Sheet1!$A$2:$A$7</c:f>
              <c:strCache>
                <c:ptCount val="6"/>
                <c:pt idx="0">
                  <c:v>Almennur rekstrarkostnaður</c:v>
                </c:pt>
                <c:pt idx="1">
                  <c:v>Launagreiðslur</c:v>
                </c:pt>
                <c:pt idx="2">
                  <c:v>Fjármögnunaraðilar</c:v>
                </c:pt>
                <c:pt idx="3">
                  <c:v>Greiðslur til yfirvalda og lífeyrissjóða</c:v>
                </c:pt>
                <c:pt idx="4">
                  <c:v>Afkoma</c:v>
                </c:pt>
                <c:pt idx="5">
                  <c:v>Verðmæti alls</c:v>
                </c:pt>
              </c:strCache>
            </c:strRef>
          </c:cat>
          <c:val>
            <c:numRef>
              <c:f>Sheet1!$B$2:$B$7</c:f>
              <c:numCache>
                <c:formatCode>General</c:formatCode>
                <c:ptCount val="6"/>
                <c:pt idx="0">
                  <c:v>0</c:v>
                </c:pt>
                <c:pt idx="1">
                  <c:v>17.600000000000001</c:v>
                </c:pt>
                <c:pt idx="2">
                  <c:v>28.7</c:v>
                </c:pt>
                <c:pt idx="3">
                  <c:v>29.8</c:v>
                </c:pt>
                <c:pt idx="4">
                  <c:v>36</c:v>
                </c:pt>
                <c:pt idx="5">
                  <c:v>0</c:v>
                </c:pt>
              </c:numCache>
            </c:numRef>
          </c:val>
          <c:extLst>
            <c:ext xmlns:c16="http://schemas.microsoft.com/office/drawing/2014/chart" uri="{C3380CC4-5D6E-409C-BE32-E72D297353CC}">
              <c16:uniqueId val="{00000000-8C67-4AB2-807B-2DABA948632A}"/>
            </c:ext>
          </c:extLst>
        </c:ser>
        <c:ser>
          <c:idx val="1"/>
          <c:order val="1"/>
          <c:tx>
            <c:strRef>
              <c:f>Sheet1!$C$1</c:f>
              <c:strCache>
                <c:ptCount val="1"/>
                <c:pt idx="0">
                  <c:v>Visible</c:v>
                </c:pt>
              </c:strCache>
            </c:strRef>
          </c:tx>
          <c:spPr>
            <a:solidFill>
              <a:schemeClr val="bg1">
                <a:lumMod val="75000"/>
              </a:schemeClr>
            </a:solidFill>
            <a:ln w="12700">
              <a:noFill/>
            </a:ln>
          </c:spPr>
          <c:invertIfNegative val="0"/>
          <c:dPt>
            <c:idx val="0"/>
            <c:invertIfNegative val="0"/>
            <c:bubble3D val="0"/>
            <c:spPr>
              <a:solidFill>
                <a:srgbClr val="0097A9"/>
              </a:solidFill>
              <a:ln w="12700">
                <a:noFill/>
              </a:ln>
            </c:spPr>
            <c:extLst>
              <c:ext xmlns:c16="http://schemas.microsoft.com/office/drawing/2014/chart" uri="{C3380CC4-5D6E-409C-BE32-E72D297353CC}">
                <c16:uniqueId val="{00000002-8C67-4AB2-807B-2DABA948632A}"/>
              </c:ext>
            </c:extLst>
          </c:dPt>
          <c:dPt>
            <c:idx val="1"/>
            <c:invertIfNegative val="0"/>
            <c:bubble3D val="0"/>
            <c:spPr>
              <a:solidFill>
                <a:srgbClr val="046A38"/>
              </a:solidFill>
              <a:ln w="12700">
                <a:noFill/>
              </a:ln>
            </c:spPr>
            <c:extLst>
              <c:ext xmlns:c16="http://schemas.microsoft.com/office/drawing/2014/chart" uri="{C3380CC4-5D6E-409C-BE32-E72D297353CC}">
                <c16:uniqueId val="{00000004-8C67-4AB2-807B-2DABA948632A}"/>
              </c:ext>
            </c:extLst>
          </c:dPt>
          <c:dPt>
            <c:idx val="2"/>
            <c:invertIfNegative val="0"/>
            <c:bubble3D val="0"/>
            <c:spPr>
              <a:solidFill>
                <a:srgbClr val="86BC25"/>
              </a:solidFill>
              <a:ln w="12700">
                <a:noFill/>
              </a:ln>
            </c:spPr>
            <c:extLst>
              <c:ext xmlns:c16="http://schemas.microsoft.com/office/drawing/2014/chart" uri="{C3380CC4-5D6E-409C-BE32-E72D297353CC}">
                <c16:uniqueId val="{00000005-8C67-4AB2-807B-2DABA948632A}"/>
              </c:ext>
            </c:extLst>
          </c:dPt>
          <c:dPt>
            <c:idx val="3"/>
            <c:invertIfNegative val="0"/>
            <c:bubble3D val="0"/>
            <c:spPr>
              <a:solidFill>
                <a:srgbClr val="3E4043"/>
              </a:solidFill>
              <a:ln w="12700">
                <a:noFill/>
              </a:ln>
            </c:spPr>
            <c:extLst>
              <c:ext xmlns:c16="http://schemas.microsoft.com/office/drawing/2014/chart" uri="{C3380CC4-5D6E-409C-BE32-E72D297353CC}">
                <c16:uniqueId val="{00000008-8C67-4AB2-807B-2DABA948632A}"/>
              </c:ext>
            </c:extLst>
          </c:dPt>
          <c:dPt>
            <c:idx val="4"/>
            <c:invertIfNegative val="0"/>
            <c:bubble3D val="0"/>
            <c:spPr>
              <a:solidFill>
                <a:srgbClr val="26890D"/>
              </a:solidFill>
              <a:ln w="12700">
                <a:noFill/>
              </a:ln>
            </c:spPr>
            <c:extLst>
              <c:ext xmlns:c16="http://schemas.microsoft.com/office/drawing/2014/chart" uri="{C3380CC4-5D6E-409C-BE32-E72D297353CC}">
                <c16:uniqueId val="{00000009-8C67-4AB2-807B-2DABA948632A}"/>
              </c:ext>
            </c:extLst>
          </c:dPt>
          <c:dLbls>
            <c:dLbl>
              <c:idx val="0"/>
              <c:layout>
                <c:manualLayout>
                  <c:x val="-2.9302458547741566E-3"/>
                  <c:y val="-0.18629631859222248"/>
                </c:manualLayout>
              </c:layout>
              <c:tx>
                <c:rich>
                  <a:bodyPr/>
                  <a:lstStyle/>
                  <a:p>
                    <a:pPr>
                      <a:defRPr lang="is-IS" sz="1200" b="0" noProof="0">
                        <a:solidFill>
                          <a:schemeClr val="tx1"/>
                        </a:solidFill>
                      </a:defRPr>
                    </a:pPr>
                    <a:r>
                      <a:rPr lang="en-US" noProof="0" dirty="0">
                        <a:solidFill>
                          <a:schemeClr val="tx1"/>
                        </a:solidFill>
                      </a:rPr>
                      <a:t>17,7 </a:t>
                    </a:r>
                  </a:p>
                  <a:p>
                    <a:pPr>
                      <a:defRPr lang="is-IS" sz="1200" b="0" noProof="0">
                        <a:solidFill>
                          <a:schemeClr val="tx1"/>
                        </a:solidFill>
                      </a:defRPr>
                    </a:pPr>
                    <a:r>
                      <a:rPr lang="en-US" noProof="1">
                        <a:solidFill>
                          <a:schemeClr val="tx1"/>
                        </a:solidFill>
                      </a:rPr>
                      <a:t>milljarðar</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C67-4AB2-807B-2DABA948632A}"/>
                </c:ext>
              </c:extLst>
            </c:dLbl>
            <c:dLbl>
              <c:idx val="1"/>
              <c:layout>
                <c:manualLayout>
                  <c:x val="-3.6933485801410554E-3"/>
                  <c:y val="-0.13439713567421446"/>
                </c:manualLayout>
              </c:layout>
              <c:tx>
                <c:rich>
                  <a:bodyPr/>
                  <a:lstStyle/>
                  <a:p>
                    <a:pPr>
                      <a:defRPr lang="is-IS" sz="1200" b="0" noProof="1" dirty="0">
                        <a:solidFill>
                          <a:schemeClr val="tx1"/>
                        </a:solidFill>
                      </a:defRPr>
                    </a:pPr>
                    <a:r>
                      <a:rPr lang="en-US" noProof="1">
                        <a:solidFill>
                          <a:schemeClr val="tx1"/>
                        </a:solidFill>
                      </a:rPr>
                      <a:t>11,1</a:t>
                    </a:r>
                  </a:p>
                  <a:p>
                    <a:pPr>
                      <a:defRPr lang="is-IS" sz="1200" b="0" noProof="1" dirty="0">
                        <a:solidFill>
                          <a:schemeClr val="tx1"/>
                        </a:solidFill>
                      </a:defRPr>
                    </a:pPr>
                    <a:r>
                      <a:rPr lang="en-US" noProof="1">
                        <a:solidFill>
                          <a:schemeClr val="tx1"/>
                        </a:solidFill>
                      </a:rPr>
                      <a:t>milljarðar</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C67-4AB2-807B-2DABA948632A}"/>
                </c:ext>
              </c:extLst>
            </c:dLbl>
            <c:dLbl>
              <c:idx val="2"/>
              <c:layout>
                <c:manualLayout>
                  <c:x val="-2.420430722317559E-3"/>
                  <c:y val="-6.3085447226020552E-2"/>
                </c:manualLayout>
              </c:layout>
              <c:tx>
                <c:rich>
                  <a:bodyPr/>
                  <a:lstStyle/>
                  <a:p>
                    <a:pPr>
                      <a:defRPr lang="is-IS" sz="1200" b="0" noProof="1" dirty="0">
                        <a:solidFill>
                          <a:schemeClr val="tx1"/>
                        </a:solidFill>
                      </a:defRPr>
                    </a:pPr>
                    <a:r>
                      <a:rPr lang="en-US" noProof="1">
                        <a:solidFill>
                          <a:schemeClr val="tx1"/>
                        </a:solidFill>
                      </a:rPr>
                      <a:t>1,1</a:t>
                    </a:r>
                    <a:br>
                      <a:rPr lang="en-US" noProof="1">
                        <a:solidFill>
                          <a:schemeClr val="tx1"/>
                        </a:solidFill>
                      </a:rPr>
                    </a:br>
                    <a:r>
                      <a:rPr lang="en-US" noProof="1">
                        <a:solidFill>
                          <a:schemeClr val="tx1"/>
                        </a:solidFill>
                      </a:rPr>
                      <a:t>milljarður</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C67-4AB2-807B-2DABA948632A}"/>
                </c:ext>
              </c:extLst>
            </c:dLbl>
            <c:dLbl>
              <c:idx val="3"/>
              <c:layout>
                <c:manualLayout>
                  <c:x val="-2.2940728035067658E-3"/>
                  <c:y val="-0.10011667139658818"/>
                </c:manualLayout>
              </c:layout>
              <c:tx>
                <c:rich>
                  <a:bodyPr/>
                  <a:lstStyle/>
                  <a:p>
                    <a:pPr>
                      <a:defRPr lang="is-IS" sz="1200" b="0" noProof="0">
                        <a:solidFill>
                          <a:schemeClr val="tx1"/>
                        </a:solidFill>
                      </a:defRPr>
                    </a:pPr>
                    <a:r>
                      <a:rPr lang="en-US" noProof="0" dirty="0">
                        <a:solidFill>
                          <a:schemeClr val="tx1"/>
                        </a:solidFill>
                      </a:rPr>
                      <a:t>6,1</a:t>
                    </a:r>
                    <a:br>
                      <a:rPr lang="en-US" noProof="0" dirty="0">
                        <a:solidFill>
                          <a:schemeClr val="tx1"/>
                        </a:solidFill>
                      </a:rPr>
                    </a:br>
                    <a:r>
                      <a:rPr lang="en-US" noProof="0" dirty="0">
                        <a:solidFill>
                          <a:schemeClr val="tx1"/>
                        </a:solidFill>
                      </a:rPr>
                      <a:t>milljarðar</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C67-4AB2-807B-2DABA948632A}"/>
                </c:ext>
              </c:extLst>
            </c:dLbl>
            <c:dLbl>
              <c:idx val="4"/>
              <c:layout>
                <c:manualLayout>
                  <c:x val="0"/>
                  <c:y val="-0.15472576488563622"/>
                </c:manualLayout>
              </c:layout>
              <c:tx>
                <c:rich>
                  <a:bodyPr/>
                  <a:lstStyle/>
                  <a:p>
                    <a:fld id="{1643BCC1-FCF9-4C6F-8030-56E96C1FBF6D}" type="VALUE">
                      <a:rPr lang="en-US" noProof="1" smtClean="0"/>
                      <a:pPr/>
                      <a:t>[VALUE]</a:t>
                    </a:fld>
                    <a:r>
                      <a:rPr lang="en-US" noProof="1"/>
                      <a:t> </a:t>
                    </a:r>
                  </a:p>
                  <a:p>
                    <a:r>
                      <a:rPr lang="en-US" noProof="1"/>
                      <a:t>milljarðar</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C67-4AB2-807B-2DABA948632A}"/>
                </c:ext>
              </c:extLst>
            </c:dLbl>
            <c:dLbl>
              <c:idx val="5"/>
              <c:layout>
                <c:manualLayout>
                  <c:x val="-5.346197827329903E-3"/>
                  <c:y val="-0.43673255399309963"/>
                </c:manualLayout>
              </c:layout>
              <c:tx>
                <c:rich>
                  <a:bodyPr/>
                  <a:lstStyle/>
                  <a:p>
                    <a:fld id="{87B8275B-2477-44E5-BDB5-4B320BBEAB73}" type="VALUE">
                      <a:rPr lang="en-US" noProof="1" smtClean="0"/>
                      <a:pPr/>
                      <a:t>[VALUE]</a:t>
                    </a:fld>
                    <a:r>
                      <a:rPr lang="en-US" noProof="1"/>
                      <a:t> </a:t>
                    </a:r>
                    <a:br>
                      <a:rPr lang="en-US" noProof="1"/>
                    </a:br>
                    <a:r>
                      <a:rPr lang="en-US" noProof="1"/>
                      <a:t>milljarðar</a:t>
                    </a:r>
                  </a:p>
                </c:rich>
              </c:tx>
              <c:dLblPos val="ctr"/>
              <c:showLegendKey val="0"/>
              <c:showVal val="1"/>
              <c:showCatName val="0"/>
              <c:showSerName val="0"/>
              <c:showPercent val="0"/>
              <c:showBubbleSize val="0"/>
              <c:extLst>
                <c:ext xmlns:c15="http://schemas.microsoft.com/office/drawing/2012/chart" uri="{CE6537A1-D6FC-4f65-9D91-7224C49458BB}">
                  <c15:layout>
                    <c:manualLayout>
                      <c:w val="0.12802858776443679"/>
                      <c:h val="9.5731800666138914E-2"/>
                    </c:manualLayout>
                  </c15:layout>
                  <c15:dlblFieldTable/>
                  <c15:showDataLabelsRange val="0"/>
                </c:ext>
                <c:ext xmlns:c16="http://schemas.microsoft.com/office/drawing/2014/chart" uri="{C3380CC4-5D6E-409C-BE32-E72D297353CC}">
                  <c16:uniqueId val="{0000000A-8C67-4AB2-807B-2DABA948632A}"/>
                </c:ext>
              </c:extLst>
            </c:dLbl>
            <c:spPr>
              <a:noFill/>
              <a:ln>
                <a:noFill/>
              </a:ln>
              <a:effectLst/>
            </c:spPr>
            <c:txPr>
              <a:bodyPr/>
              <a:lstStyle/>
              <a:p>
                <a:pPr>
                  <a:defRPr sz="1200" b="0">
                    <a:solidFill>
                      <a:schemeClr val="tx1"/>
                    </a:solidFill>
                  </a:defRPr>
                </a:pPr>
                <a:endParaRPr lang="is-I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Almennur rekstrarkostnaður</c:v>
                </c:pt>
                <c:pt idx="1">
                  <c:v>Launagreiðslur</c:v>
                </c:pt>
                <c:pt idx="2">
                  <c:v>Fjármögnunaraðilar</c:v>
                </c:pt>
                <c:pt idx="3">
                  <c:v>Greiðslur til yfirvalda og lífeyrissjóða</c:v>
                </c:pt>
                <c:pt idx="4">
                  <c:v>Afkoma</c:v>
                </c:pt>
                <c:pt idx="5">
                  <c:v>Verðmæti alls</c:v>
                </c:pt>
              </c:strCache>
            </c:strRef>
          </c:cat>
          <c:val>
            <c:numRef>
              <c:f>Sheet1!$C$2:$C$7</c:f>
              <c:numCache>
                <c:formatCode>General</c:formatCode>
                <c:ptCount val="6"/>
                <c:pt idx="0">
                  <c:v>17.600000000000001</c:v>
                </c:pt>
                <c:pt idx="1">
                  <c:v>11.1</c:v>
                </c:pt>
                <c:pt idx="2">
                  <c:v>1.1000000000000001</c:v>
                </c:pt>
                <c:pt idx="3">
                  <c:v>6.2</c:v>
                </c:pt>
                <c:pt idx="4">
                  <c:v>11.3</c:v>
                </c:pt>
                <c:pt idx="5">
                  <c:v>47.3</c:v>
                </c:pt>
              </c:numCache>
            </c:numRef>
          </c:val>
          <c:extLst>
            <c:ext xmlns:c16="http://schemas.microsoft.com/office/drawing/2014/chart" uri="{C3380CC4-5D6E-409C-BE32-E72D297353CC}">
              <c16:uniqueId val="{00000006-8C67-4AB2-807B-2DABA948632A}"/>
            </c:ext>
          </c:extLst>
        </c:ser>
        <c:dLbls>
          <c:showLegendKey val="0"/>
          <c:showVal val="1"/>
          <c:showCatName val="0"/>
          <c:showSerName val="0"/>
          <c:showPercent val="0"/>
          <c:showBubbleSize val="0"/>
        </c:dLbls>
        <c:gapWidth val="100"/>
        <c:overlap val="100"/>
        <c:axId val="110542752"/>
        <c:axId val="110544384"/>
      </c:barChart>
      <c:catAx>
        <c:axId val="110542752"/>
        <c:scaling>
          <c:orientation val="minMax"/>
        </c:scaling>
        <c:delete val="1"/>
        <c:axPos val="b"/>
        <c:numFmt formatCode="General" sourceLinked="0"/>
        <c:majorTickMark val="none"/>
        <c:minorTickMark val="none"/>
        <c:tickLblPos val="nextTo"/>
        <c:crossAx val="110544384"/>
        <c:crosses val="autoZero"/>
        <c:auto val="1"/>
        <c:lblAlgn val="ctr"/>
        <c:lblOffset val="100"/>
        <c:noMultiLvlLbl val="0"/>
      </c:catAx>
      <c:valAx>
        <c:axId val="110544384"/>
        <c:scaling>
          <c:orientation val="minMax"/>
        </c:scaling>
        <c:delete val="1"/>
        <c:axPos val="l"/>
        <c:numFmt formatCode="General" sourceLinked="1"/>
        <c:majorTickMark val="none"/>
        <c:minorTickMark val="none"/>
        <c:tickLblPos val="nextTo"/>
        <c:crossAx val="110542752"/>
        <c:crosses val="autoZero"/>
        <c:crossBetween val="between"/>
        <c:majorUnit val="10"/>
      </c:valAx>
    </c:plotArea>
    <c:plotVisOnly val="1"/>
    <c:dispBlanksAs val="gap"/>
    <c:showDLblsOverMax val="0"/>
  </c:chart>
  <c:txPr>
    <a:bodyPr/>
    <a:lstStyle/>
    <a:p>
      <a:pPr>
        <a:defRPr sz="1200"/>
      </a:pPr>
      <a:endParaRPr lang="is-I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651380438710019"/>
          <c:y val="0.15477045481518092"/>
          <c:w val="0.39130560411857185"/>
          <c:h val="0.6453438225224839"/>
        </c:manualLayout>
      </c:layout>
      <c:doughnutChart>
        <c:varyColors val="1"/>
        <c:ser>
          <c:idx val="0"/>
          <c:order val="0"/>
          <c:tx>
            <c:strRef>
              <c:f>Sheet1!$B$1</c:f>
              <c:strCache>
                <c:ptCount val="1"/>
                <c:pt idx="0">
                  <c:v>Column1</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67ED-44D1-BB31-17F07A4C6861}"/>
              </c:ext>
            </c:extLst>
          </c:dPt>
          <c:dPt>
            <c:idx val="1"/>
            <c:bubble3D val="0"/>
            <c:spPr>
              <a:solidFill>
                <a:schemeClr val="accent2"/>
              </a:solidFill>
              <a:ln w="19050">
                <a:noFill/>
              </a:ln>
              <a:effectLst/>
            </c:spPr>
            <c:extLst>
              <c:ext xmlns:c16="http://schemas.microsoft.com/office/drawing/2014/chart" uri="{C3380CC4-5D6E-409C-BE32-E72D297353CC}">
                <c16:uniqueId val="{00000003-67ED-44D1-BB31-17F07A4C6861}"/>
              </c:ext>
            </c:extLst>
          </c:dPt>
          <c:dPt>
            <c:idx val="2"/>
            <c:bubble3D val="0"/>
            <c:spPr>
              <a:solidFill>
                <a:schemeClr val="accent3"/>
              </a:solidFill>
              <a:ln w="19050">
                <a:noFill/>
              </a:ln>
              <a:effectLst/>
            </c:spPr>
            <c:extLst>
              <c:ext xmlns:c16="http://schemas.microsoft.com/office/drawing/2014/chart" uri="{C3380CC4-5D6E-409C-BE32-E72D297353CC}">
                <c16:uniqueId val="{00000005-67ED-44D1-BB31-17F07A4C6861}"/>
              </c:ext>
            </c:extLst>
          </c:dPt>
          <c:dPt>
            <c:idx val="3"/>
            <c:bubble3D val="0"/>
            <c:spPr>
              <a:solidFill>
                <a:schemeClr val="accent4"/>
              </a:solidFill>
              <a:ln w="19050">
                <a:noFill/>
              </a:ln>
              <a:effectLst/>
            </c:spPr>
            <c:extLst>
              <c:ext xmlns:c16="http://schemas.microsoft.com/office/drawing/2014/chart" uri="{C3380CC4-5D6E-409C-BE32-E72D297353CC}">
                <c16:uniqueId val="{00000007-67ED-44D1-BB31-17F07A4C6861}"/>
              </c:ext>
            </c:extLst>
          </c:dPt>
          <c:dPt>
            <c:idx val="4"/>
            <c:bubble3D val="0"/>
            <c:spPr>
              <a:solidFill>
                <a:schemeClr val="accent5"/>
              </a:solidFill>
              <a:ln w="19050">
                <a:noFill/>
              </a:ln>
              <a:effectLst/>
            </c:spPr>
            <c:extLst>
              <c:ext xmlns:c16="http://schemas.microsoft.com/office/drawing/2014/chart" uri="{C3380CC4-5D6E-409C-BE32-E72D297353CC}">
                <c16:uniqueId val="{00000009-67ED-44D1-BB31-17F07A4C6861}"/>
              </c:ext>
            </c:extLst>
          </c:dPt>
          <c:dPt>
            <c:idx val="5"/>
            <c:bubble3D val="0"/>
            <c:spPr>
              <a:solidFill>
                <a:schemeClr val="tx2">
                  <a:lumMod val="75000"/>
                </a:schemeClr>
              </a:solidFill>
              <a:ln w="19050">
                <a:noFill/>
              </a:ln>
              <a:effectLst/>
            </c:spPr>
            <c:extLst>
              <c:ext xmlns:c16="http://schemas.microsoft.com/office/drawing/2014/chart" uri="{C3380CC4-5D6E-409C-BE32-E72D297353CC}">
                <c16:uniqueId val="{0000000B-67ED-44D1-BB31-17F07A4C6861}"/>
              </c:ext>
            </c:extLst>
          </c:dPt>
          <c:dPt>
            <c:idx val="6"/>
            <c:bubble3D val="0"/>
            <c:spPr>
              <a:solidFill>
                <a:schemeClr val="tx2">
                  <a:lumMod val="60000"/>
                  <a:lumOff val="40000"/>
                </a:schemeClr>
              </a:solidFill>
              <a:ln w="19050">
                <a:noFill/>
              </a:ln>
              <a:effectLst/>
            </c:spPr>
            <c:extLst>
              <c:ext xmlns:c16="http://schemas.microsoft.com/office/drawing/2014/chart" uri="{C3380CC4-5D6E-409C-BE32-E72D297353CC}">
                <c16:uniqueId val="{0000000D-67ED-44D1-BB31-17F07A4C6861}"/>
              </c:ext>
            </c:extLst>
          </c:dPt>
          <c:dPt>
            <c:idx val="7"/>
            <c:bubble3D val="0"/>
            <c:spPr>
              <a:solidFill>
                <a:schemeClr val="bg1">
                  <a:lumMod val="50000"/>
                </a:schemeClr>
              </a:solidFill>
              <a:ln w="19050">
                <a:noFill/>
              </a:ln>
              <a:effectLst/>
            </c:spPr>
            <c:extLst>
              <c:ext xmlns:c16="http://schemas.microsoft.com/office/drawing/2014/chart" uri="{C3380CC4-5D6E-409C-BE32-E72D297353CC}">
                <c16:uniqueId val="{0000000F-67ED-44D1-BB31-17F07A4C6861}"/>
              </c:ext>
            </c:extLst>
          </c:dPt>
          <c:dPt>
            <c:idx val="8"/>
            <c:bubble3D val="0"/>
            <c:spPr>
              <a:solidFill>
                <a:schemeClr val="bg1">
                  <a:lumMod val="75000"/>
                </a:schemeClr>
              </a:solidFill>
              <a:ln w="19050">
                <a:noFill/>
              </a:ln>
              <a:effectLst/>
            </c:spPr>
            <c:extLst>
              <c:ext xmlns:c16="http://schemas.microsoft.com/office/drawing/2014/chart" uri="{C3380CC4-5D6E-409C-BE32-E72D297353CC}">
                <c16:uniqueId val="{00000011-67ED-44D1-BB31-17F07A4C6861}"/>
              </c:ext>
            </c:extLst>
          </c:dPt>
          <c:dLbls>
            <c:dLbl>
              <c:idx val="0"/>
              <c:layout>
                <c:manualLayout>
                  <c:x val="0.1015880817230944"/>
                  <c:y val="-8.6473407259606297E-2"/>
                </c:manualLayout>
              </c:layout>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s-I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1-67ED-44D1-BB31-17F07A4C6861}"/>
                </c:ext>
              </c:extLst>
            </c:dLbl>
            <c:dLbl>
              <c:idx val="1"/>
              <c:layout>
                <c:manualLayout>
                  <c:x val="2.3784901046567018E-2"/>
                  <c:y val="0.14183755508219856"/>
                </c:manualLayout>
              </c:layout>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s-I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3-67ED-44D1-BB31-17F07A4C6861}"/>
                </c:ext>
              </c:extLst>
            </c:dLbl>
            <c:dLbl>
              <c:idx val="2"/>
              <c:layout>
                <c:manualLayout>
                  <c:x val="-7.4579767471747146E-2"/>
                  <c:y val="0.13671481700081875"/>
                </c:manualLayout>
              </c:layout>
              <c:tx>
                <c:rich>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r>
                      <a:rPr lang="en-US" dirty="0" err="1"/>
                      <a:t>Fjármögnunar</a:t>
                    </a:r>
                    <a:r>
                      <a:rPr lang="en-US" dirty="0"/>
                      <a:t>-</a:t>
                    </a:r>
                    <a:br>
                      <a:rPr lang="en-US" dirty="0"/>
                    </a:br>
                    <a:r>
                      <a:rPr lang="en-US" dirty="0" err="1"/>
                      <a:t>aðilar</a:t>
                    </a:r>
                    <a:br>
                      <a:rPr lang="en-US" dirty="0"/>
                    </a:br>
                    <a:fld id="{903D4025-D2AF-447F-B432-6861C2AE3018}" type="PERCENTAGE">
                      <a:rPr lang="en-US" baseline="0" smtClean="0"/>
                      <a:pPr>
                        <a:defRPr sz="1200" b="0" i="0" u="none" strike="noStrike" kern="1200" baseline="0">
                          <a:solidFill>
                            <a:schemeClr val="tx1"/>
                          </a:solidFill>
                          <a:latin typeface="+mn-lt"/>
                          <a:ea typeface="+mn-ea"/>
                          <a:cs typeface="+mn-cs"/>
                        </a:defRPr>
                      </a:pPr>
                      <a:t>[PERCENTAGE]</a:t>
                    </a:fld>
                    <a:endParaRPr lang="en-US" dirty="0"/>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dlblFieldTable/>
                  <c15:showDataLabelsRange val="0"/>
                </c:ext>
                <c:ext xmlns:c16="http://schemas.microsoft.com/office/drawing/2014/chart" uri="{C3380CC4-5D6E-409C-BE32-E72D297353CC}">
                  <c16:uniqueId val="{00000005-67ED-44D1-BB31-17F07A4C6861}"/>
                </c:ext>
              </c:extLst>
            </c:dLbl>
            <c:dLbl>
              <c:idx val="3"/>
              <c:layout>
                <c:manualLayout>
                  <c:x val="-0.10830500503456225"/>
                  <c:y val="3.8443114234449523E-2"/>
                </c:manualLayout>
              </c:layout>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s-I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7-67ED-44D1-BB31-17F07A4C6861}"/>
                </c:ext>
              </c:extLst>
            </c:dLbl>
            <c:dLbl>
              <c:idx val="4"/>
              <c:layout>
                <c:manualLayout>
                  <c:x val="-0.12502542048019738"/>
                  <c:y val="-1.5671607414230161E-2"/>
                </c:manualLayout>
              </c:layout>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s-I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9-67ED-44D1-BB31-17F07A4C6861}"/>
                </c:ext>
              </c:extLst>
            </c:dLbl>
            <c:dLbl>
              <c:idx val="5"/>
              <c:layout>
                <c:manualLayout>
                  <c:x val="-8.3126965357423643E-2"/>
                  <c:y val="0.13425976037612575"/>
                </c:manualLayout>
              </c:layout>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s-I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B-67ED-44D1-BB31-17F07A4C6861}"/>
                </c:ext>
              </c:extLst>
            </c:dLbl>
            <c:dLbl>
              <c:idx val="6"/>
              <c:layout>
                <c:manualLayout>
                  <c:x val="-0.11807967844846873"/>
                  <c:y val="1.449910740685518E-2"/>
                </c:manualLayout>
              </c:layout>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s-I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D-67ED-44D1-BB31-17F07A4C6861}"/>
                </c:ext>
              </c:extLst>
            </c:dLbl>
            <c:dLbl>
              <c:idx val="7"/>
              <c:layout>
                <c:manualLayout>
                  <c:x val="-0.1344914706893264"/>
                  <c:y val="-8.5896347550151214E-2"/>
                </c:manualLayout>
              </c:layout>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is-I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21231143782639003"/>
                      <c:h val="0.13662631787117385"/>
                    </c:manualLayout>
                  </c15:layout>
                </c:ext>
                <c:ext xmlns:c16="http://schemas.microsoft.com/office/drawing/2014/chart" uri="{C3380CC4-5D6E-409C-BE32-E72D297353CC}">
                  <c16:uniqueId val="{0000000F-67ED-44D1-BB31-17F07A4C6861}"/>
                </c:ext>
              </c:extLst>
            </c:dLbl>
            <c:dLbl>
              <c:idx val="8"/>
              <c:layout>
                <c:manualLayout>
                  <c:x val="6.1706753743448785E-3"/>
                  <c:y val="-0.1461891026710172"/>
                </c:manualLayout>
              </c:layout>
              <c:spPr>
                <a:noFill/>
                <a:ln>
                  <a:noFill/>
                </a:ln>
                <a:effectLst/>
              </c:spPr>
              <c:txPr>
                <a:bodyPr rot="0" spcFirstLastPara="1" vertOverflow="clip" horzOverflow="clip"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endParaRPr lang="is-I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24382994379837974"/>
                      <c:h val="0.14614882422098638"/>
                    </c:manualLayout>
                  </c15:layout>
                </c:ext>
                <c:ext xmlns:c16="http://schemas.microsoft.com/office/drawing/2014/chart" uri="{C3380CC4-5D6E-409C-BE32-E72D297353CC}">
                  <c16:uniqueId val="{00000011-67ED-44D1-BB31-17F07A4C6861}"/>
                </c:ext>
              </c:extLst>
            </c:dLbl>
            <c:spPr>
              <a:noFill/>
              <a:ln>
                <a:no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is-I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Sheet1!$A$2:$A$10</c:f>
              <c:strCache>
                <c:ptCount val="5"/>
                <c:pt idx="0">
                  <c:v>Rekstrargjöld</c:v>
                </c:pt>
                <c:pt idx="1">
                  <c:v>Laun starfsmanna</c:v>
                </c:pt>
                <c:pt idx="2">
                  <c:v>Fjármögnunaraðilar</c:v>
                </c:pt>
                <c:pt idx="3">
                  <c:v>Greiðslur til yfirvalda og lífeyrissjóða</c:v>
                </c:pt>
                <c:pt idx="4">
                  <c:v>Afkoma</c:v>
                </c:pt>
              </c:strCache>
            </c:strRef>
          </c:cat>
          <c:val>
            <c:numRef>
              <c:f>Sheet1!$B$2:$B$10</c:f>
              <c:numCache>
                <c:formatCode>0%</c:formatCode>
                <c:ptCount val="9"/>
                <c:pt idx="0">
                  <c:v>0.37</c:v>
                </c:pt>
                <c:pt idx="1">
                  <c:v>0.24</c:v>
                </c:pt>
                <c:pt idx="2">
                  <c:v>0.02</c:v>
                </c:pt>
                <c:pt idx="3">
                  <c:v>0.13</c:v>
                </c:pt>
                <c:pt idx="4">
                  <c:v>0.24</c:v>
                </c:pt>
              </c:numCache>
            </c:numRef>
          </c:val>
          <c:extLst>
            <c:ext xmlns:c16="http://schemas.microsoft.com/office/drawing/2014/chart" uri="{C3380CC4-5D6E-409C-BE32-E72D297353CC}">
              <c16:uniqueId val="{00000012-67ED-44D1-BB31-17F07A4C6861}"/>
            </c:ext>
          </c:extLst>
        </c:ser>
        <c:dLbls>
          <c:showLegendKey val="0"/>
          <c:showVal val="0"/>
          <c:showCatName val="0"/>
          <c:showSerName val="0"/>
          <c:showPercent val="0"/>
          <c:showBubbleSize val="0"/>
          <c:showLeaderLines val="0"/>
        </c:dLbls>
        <c:firstSliceAng val="0"/>
        <c:holeSize val="61"/>
      </c:doughnutChart>
      <c:spPr>
        <a:noFill/>
        <a:ln>
          <a:noFill/>
        </a:ln>
        <a:effectLst/>
      </c:spPr>
    </c:plotArea>
    <c:plotVisOnly val="1"/>
    <c:dispBlanksAs val="gap"/>
    <c:showDLblsOverMax val="0"/>
  </c:chart>
  <c:spPr>
    <a:noFill/>
    <a:ln>
      <a:noFill/>
    </a:ln>
    <a:effectLst/>
  </c:spPr>
  <c:txPr>
    <a:bodyPr/>
    <a:lstStyle/>
    <a:p>
      <a:pPr>
        <a:defRPr/>
      </a:pPr>
      <a:endParaRPr lang="is-I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24E37-2432-485E-97FC-2DF9B085405A}" type="datetimeFigureOut">
              <a:rPr lang="is-IS" smtClean="0"/>
              <a:t>13.3.2023</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C831F-E76C-454A-B64B-299DC57E9FBB}" type="slidenum">
              <a:rPr lang="is-IS" smtClean="0"/>
              <a:t>‹#›</a:t>
            </a:fld>
            <a:endParaRPr lang="is-IS"/>
          </a:p>
        </p:txBody>
      </p:sp>
    </p:spTree>
    <p:extLst>
      <p:ext uri="{BB962C8B-B14F-4D97-AF65-F5344CB8AC3E}">
        <p14:creationId xmlns:p14="http://schemas.microsoft.com/office/powerpoint/2010/main" val="265379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283" rtl="0" eaLnBrk="1" fontAlgn="auto" latinLnBrk="0" hangingPunct="1">
              <a:lnSpc>
                <a:spcPct val="100000"/>
              </a:lnSpc>
              <a:spcBef>
                <a:spcPts val="0"/>
              </a:spcBef>
              <a:spcAft>
                <a:spcPts val="0"/>
              </a:spcAft>
              <a:buClrTx/>
              <a:buSzTx/>
              <a:buFontTx/>
              <a:buNone/>
              <a:tabLst/>
              <a:defRPr/>
            </a:pPr>
            <a:fld id="{72293800-D63D-4867-A6FA-E9E6A47BBB9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rPr>
              <a:pPr marL="0" marR="0" lvl="0" indent="0" algn="r" defTabSz="91428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306368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71D076-515E-41DC-BD7B-B342051A6E26}" type="slidenum">
              <a:rPr kumimoji="0" lang="en-US" sz="13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84735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71D076-515E-41DC-BD7B-B342051A6E26}" type="slidenum">
              <a:rPr kumimoji="0" lang="en-US" sz="13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2766264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71D076-515E-41DC-BD7B-B342051A6E26}" type="slidenum">
              <a:rPr kumimoji="0" lang="en-US" sz="13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3133978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71D076-515E-41DC-BD7B-B342051A6E26}" type="slidenum">
              <a:rPr kumimoji="0" lang="en-US" sz="13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2087243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64F3A-3E44-42C4-833B-2815DF4DF2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a:extLst>
              <a:ext uri="{FF2B5EF4-FFF2-40B4-BE49-F238E27FC236}">
                <a16:creationId xmlns:a16="http://schemas.microsoft.com/office/drawing/2014/main" id="{79AF2492-E883-4624-B45E-62D51BCB77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a:extLst>
              <a:ext uri="{FF2B5EF4-FFF2-40B4-BE49-F238E27FC236}">
                <a16:creationId xmlns:a16="http://schemas.microsoft.com/office/drawing/2014/main" id="{4A58A1D8-1EAC-4D38-BB41-6E15771CC61E}"/>
              </a:ext>
            </a:extLst>
          </p:cNvPr>
          <p:cNvSpPr>
            <a:spLocks noGrp="1"/>
          </p:cNvSpPr>
          <p:nvPr>
            <p:ph type="dt" sz="half" idx="10"/>
          </p:nvPr>
        </p:nvSpPr>
        <p:spPr/>
        <p:txBody>
          <a:bodyPr/>
          <a:lstStyle/>
          <a:p>
            <a:fld id="{6475B881-83AD-4A4D-A292-D5EC78B61AD3}" type="datetimeFigureOut">
              <a:rPr lang="is-IS" smtClean="0"/>
              <a:t>13.3.2023</a:t>
            </a:fld>
            <a:endParaRPr lang="is-IS"/>
          </a:p>
        </p:txBody>
      </p:sp>
      <p:sp>
        <p:nvSpPr>
          <p:cNvPr id="5" name="Footer Placeholder 4">
            <a:extLst>
              <a:ext uri="{FF2B5EF4-FFF2-40B4-BE49-F238E27FC236}">
                <a16:creationId xmlns:a16="http://schemas.microsoft.com/office/drawing/2014/main" id="{2D3448EB-15F9-4E16-BCFA-B2FEA2113ED6}"/>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E784D54A-1026-45ED-9EC7-28F30E2071BD}"/>
              </a:ext>
            </a:extLst>
          </p:cNvPr>
          <p:cNvSpPr>
            <a:spLocks noGrp="1"/>
          </p:cNvSpPr>
          <p:nvPr>
            <p:ph type="sldNum" sz="quarter" idx="12"/>
          </p:nvPr>
        </p:nvSpPr>
        <p:spPr/>
        <p:txBody>
          <a:bodyPr/>
          <a:lstStyle/>
          <a:p>
            <a:fld id="{63BACDDC-0CB3-4F7B-9748-48D7262CF4C2}" type="slidenum">
              <a:rPr lang="is-IS" smtClean="0"/>
              <a:t>‹#›</a:t>
            </a:fld>
            <a:endParaRPr lang="is-IS"/>
          </a:p>
        </p:txBody>
      </p:sp>
    </p:spTree>
    <p:extLst>
      <p:ext uri="{BB962C8B-B14F-4D97-AF65-F5344CB8AC3E}">
        <p14:creationId xmlns:p14="http://schemas.microsoft.com/office/powerpoint/2010/main" val="393180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5C5E7-359B-43D3-A681-63491C0E0150}"/>
              </a:ext>
            </a:extLst>
          </p:cNvPr>
          <p:cNvSpPr>
            <a:spLocks noGrp="1"/>
          </p:cNvSpPr>
          <p:nvPr>
            <p:ph type="title"/>
          </p:nvPr>
        </p:nvSpPr>
        <p:spPr/>
        <p:txBody>
          <a:bodyPr/>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DF33D8B3-DA4B-4BC8-8098-33C49C389B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722B6B66-8BD2-4CE3-A48F-DE29853D3F4A}"/>
              </a:ext>
            </a:extLst>
          </p:cNvPr>
          <p:cNvSpPr>
            <a:spLocks noGrp="1"/>
          </p:cNvSpPr>
          <p:nvPr>
            <p:ph type="dt" sz="half" idx="10"/>
          </p:nvPr>
        </p:nvSpPr>
        <p:spPr/>
        <p:txBody>
          <a:bodyPr/>
          <a:lstStyle/>
          <a:p>
            <a:fld id="{6475B881-83AD-4A4D-A292-D5EC78B61AD3}" type="datetimeFigureOut">
              <a:rPr lang="is-IS" smtClean="0"/>
              <a:t>13.3.2023</a:t>
            </a:fld>
            <a:endParaRPr lang="is-IS"/>
          </a:p>
        </p:txBody>
      </p:sp>
      <p:sp>
        <p:nvSpPr>
          <p:cNvPr id="5" name="Footer Placeholder 4">
            <a:extLst>
              <a:ext uri="{FF2B5EF4-FFF2-40B4-BE49-F238E27FC236}">
                <a16:creationId xmlns:a16="http://schemas.microsoft.com/office/drawing/2014/main" id="{2517A4BF-CE6C-422E-BF36-7E6E77155A2B}"/>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63A6C1E2-4E6C-4716-98BA-1CF811019A40}"/>
              </a:ext>
            </a:extLst>
          </p:cNvPr>
          <p:cNvSpPr>
            <a:spLocks noGrp="1"/>
          </p:cNvSpPr>
          <p:nvPr>
            <p:ph type="sldNum" sz="quarter" idx="12"/>
          </p:nvPr>
        </p:nvSpPr>
        <p:spPr/>
        <p:txBody>
          <a:bodyPr/>
          <a:lstStyle/>
          <a:p>
            <a:fld id="{63BACDDC-0CB3-4F7B-9748-48D7262CF4C2}" type="slidenum">
              <a:rPr lang="is-IS" smtClean="0"/>
              <a:t>‹#›</a:t>
            </a:fld>
            <a:endParaRPr lang="is-IS"/>
          </a:p>
        </p:txBody>
      </p:sp>
    </p:spTree>
    <p:extLst>
      <p:ext uri="{BB962C8B-B14F-4D97-AF65-F5344CB8AC3E}">
        <p14:creationId xmlns:p14="http://schemas.microsoft.com/office/powerpoint/2010/main" val="391120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F56DFF-B722-4CE7-A23B-E42D75198B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3BFB7677-0798-4663-BF18-E7924FBD26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EE21666E-B100-4873-899A-40E4BB267846}"/>
              </a:ext>
            </a:extLst>
          </p:cNvPr>
          <p:cNvSpPr>
            <a:spLocks noGrp="1"/>
          </p:cNvSpPr>
          <p:nvPr>
            <p:ph type="dt" sz="half" idx="10"/>
          </p:nvPr>
        </p:nvSpPr>
        <p:spPr/>
        <p:txBody>
          <a:bodyPr/>
          <a:lstStyle/>
          <a:p>
            <a:fld id="{6475B881-83AD-4A4D-A292-D5EC78B61AD3}" type="datetimeFigureOut">
              <a:rPr lang="is-IS" smtClean="0"/>
              <a:t>13.3.2023</a:t>
            </a:fld>
            <a:endParaRPr lang="is-IS"/>
          </a:p>
        </p:txBody>
      </p:sp>
      <p:sp>
        <p:nvSpPr>
          <p:cNvPr id="5" name="Footer Placeholder 4">
            <a:extLst>
              <a:ext uri="{FF2B5EF4-FFF2-40B4-BE49-F238E27FC236}">
                <a16:creationId xmlns:a16="http://schemas.microsoft.com/office/drawing/2014/main" id="{F4BA7A85-55FE-4155-BBE2-7FA4BEA3E6A4}"/>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74AA4586-7081-4D11-8491-D0E13B949745}"/>
              </a:ext>
            </a:extLst>
          </p:cNvPr>
          <p:cNvSpPr>
            <a:spLocks noGrp="1"/>
          </p:cNvSpPr>
          <p:nvPr>
            <p:ph type="sldNum" sz="quarter" idx="12"/>
          </p:nvPr>
        </p:nvSpPr>
        <p:spPr/>
        <p:txBody>
          <a:bodyPr/>
          <a:lstStyle/>
          <a:p>
            <a:fld id="{63BACDDC-0CB3-4F7B-9748-48D7262CF4C2}" type="slidenum">
              <a:rPr lang="is-IS" smtClean="0"/>
              <a:t>‹#›</a:t>
            </a:fld>
            <a:endParaRPr lang="is-IS"/>
          </a:p>
        </p:txBody>
      </p:sp>
    </p:spTree>
    <p:extLst>
      <p:ext uri="{BB962C8B-B14F-4D97-AF65-F5344CB8AC3E}">
        <p14:creationId xmlns:p14="http://schemas.microsoft.com/office/powerpoint/2010/main" val="2966941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5" y="4102100"/>
            <a:ext cx="8555263" cy="2197101"/>
          </a:xfrm>
        </p:spPr>
        <p:txBody>
          <a:bodyPr anchor="b" anchorCtr="0">
            <a:noAutofit/>
          </a:bodyPr>
          <a:lstStyle>
            <a:lvl1pPr>
              <a:lnSpc>
                <a:spcPct val="100000"/>
              </a:lnSpc>
              <a:spcAft>
                <a:spcPts val="800"/>
              </a:spcAft>
              <a:defRPr sz="900"/>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US" sz="1200" noProof="0"/>
              <a:t>Insert sponsorship mark here</a:t>
            </a:r>
            <a:endParaRPr lang="en-US" noProof="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a:t>Click to edit Master text styles</a:t>
            </a:r>
          </a:p>
        </p:txBody>
      </p:sp>
      <p:grpSp>
        <p:nvGrpSpPr>
          <p:cNvPr id="20" name="Group 19"/>
          <p:cNvGrpSpPr>
            <a:grpSpLocks noChangeAspect="1"/>
          </p:cNvGrpSpPr>
          <p:nvPr userDrawn="1"/>
        </p:nvGrpSpPr>
        <p:grpSpPr>
          <a:xfrm>
            <a:off x="475325" y="457200"/>
            <a:ext cx="1998000" cy="3744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427652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62980-4FAC-437F-A6EA-88856EE685D5}"/>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A8DC571D-CE38-4FC6-AA0A-908B3B8560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E79F3294-24F8-40FF-B382-DA75C62DAC64}"/>
              </a:ext>
            </a:extLst>
          </p:cNvPr>
          <p:cNvSpPr>
            <a:spLocks noGrp="1"/>
          </p:cNvSpPr>
          <p:nvPr>
            <p:ph type="dt" sz="half" idx="10"/>
          </p:nvPr>
        </p:nvSpPr>
        <p:spPr/>
        <p:txBody>
          <a:bodyPr/>
          <a:lstStyle/>
          <a:p>
            <a:fld id="{6475B881-83AD-4A4D-A292-D5EC78B61AD3}" type="datetimeFigureOut">
              <a:rPr lang="is-IS" smtClean="0"/>
              <a:t>13.3.2023</a:t>
            </a:fld>
            <a:endParaRPr lang="is-IS"/>
          </a:p>
        </p:txBody>
      </p:sp>
      <p:sp>
        <p:nvSpPr>
          <p:cNvPr id="5" name="Footer Placeholder 4">
            <a:extLst>
              <a:ext uri="{FF2B5EF4-FFF2-40B4-BE49-F238E27FC236}">
                <a16:creationId xmlns:a16="http://schemas.microsoft.com/office/drawing/2014/main" id="{BE641919-2D50-4F1A-A290-295E6EC2CC77}"/>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926269E5-BA4F-43BE-B33B-5E659EB066B7}"/>
              </a:ext>
            </a:extLst>
          </p:cNvPr>
          <p:cNvSpPr>
            <a:spLocks noGrp="1"/>
          </p:cNvSpPr>
          <p:nvPr>
            <p:ph type="sldNum" sz="quarter" idx="12"/>
          </p:nvPr>
        </p:nvSpPr>
        <p:spPr/>
        <p:txBody>
          <a:bodyPr/>
          <a:lstStyle/>
          <a:p>
            <a:fld id="{63BACDDC-0CB3-4F7B-9748-48D7262CF4C2}" type="slidenum">
              <a:rPr lang="is-IS" smtClean="0"/>
              <a:t>‹#›</a:t>
            </a:fld>
            <a:endParaRPr lang="is-IS"/>
          </a:p>
        </p:txBody>
      </p:sp>
    </p:spTree>
    <p:extLst>
      <p:ext uri="{BB962C8B-B14F-4D97-AF65-F5344CB8AC3E}">
        <p14:creationId xmlns:p14="http://schemas.microsoft.com/office/powerpoint/2010/main" val="10520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617E-87A0-4431-8809-910BF9D470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s-IS"/>
          </a:p>
        </p:txBody>
      </p:sp>
      <p:sp>
        <p:nvSpPr>
          <p:cNvPr id="3" name="Text Placeholder 2">
            <a:extLst>
              <a:ext uri="{FF2B5EF4-FFF2-40B4-BE49-F238E27FC236}">
                <a16:creationId xmlns:a16="http://schemas.microsoft.com/office/drawing/2014/main" id="{57427271-9948-4EE4-AEC6-705D75B10E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505AE1-EE61-4F0E-93EA-6F3327B3E04B}"/>
              </a:ext>
            </a:extLst>
          </p:cNvPr>
          <p:cNvSpPr>
            <a:spLocks noGrp="1"/>
          </p:cNvSpPr>
          <p:nvPr>
            <p:ph type="dt" sz="half" idx="10"/>
          </p:nvPr>
        </p:nvSpPr>
        <p:spPr/>
        <p:txBody>
          <a:bodyPr/>
          <a:lstStyle/>
          <a:p>
            <a:fld id="{6475B881-83AD-4A4D-A292-D5EC78B61AD3}" type="datetimeFigureOut">
              <a:rPr lang="is-IS" smtClean="0"/>
              <a:t>13.3.2023</a:t>
            </a:fld>
            <a:endParaRPr lang="is-IS"/>
          </a:p>
        </p:txBody>
      </p:sp>
      <p:sp>
        <p:nvSpPr>
          <p:cNvPr id="5" name="Footer Placeholder 4">
            <a:extLst>
              <a:ext uri="{FF2B5EF4-FFF2-40B4-BE49-F238E27FC236}">
                <a16:creationId xmlns:a16="http://schemas.microsoft.com/office/drawing/2014/main" id="{7D00EE53-6032-41D6-82CD-7418589B522B}"/>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890E2222-4483-475E-9CF9-43F44921BB3D}"/>
              </a:ext>
            </a:extLst>
          </p:cNvPr>
          <p:cNvSpPr>
            <a:spLocks noGrp="1"/>
          </p:cNvSpPr>
          <p:nvPr>
            <p:ph type="sldNum" sz="quarter" idx="12"/>
          </p:nvPr>
        </p:nvSpPr>
        <p:spPr/>
        <p:txBody>
          <a:bodyPr/>
          <a:lstStyle/>
          <a:p>
            <a:fld id="{63BACDDC-0CB3-4F7B-9748-48D7262CF4C2}" type="slidenum">
              <a:rPr lang="is-IS" smtClean="0"/>
              <a:t>‹#›</a:t>
            </a:fld>
            <a:endParaRPr lang="is-IS"/>
          </a:p>
        </p:txBody>
      </p:sp>
    </p:spTree>
    <p:extLst>
      <p:ext uri="{BB962C8B-B14F-4D97-AF65-F5344CB8AC3E}">
        <p14:creationId xmlns:p14="http://schemas.microsoft.com/office/powerpoint/2010/main" val="392446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7671A-BCD5-4AC2-8D41-5F63BD4C8A2A}"/>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CC7FFDA0-C47B-49EA-9B3B-2AB2790FA5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a:extLst>
              <a:ext uri="{FF2B5EF4-FFF2-40B4-BE49-F238E27FC236}">
                <a16:creationId xmlns:a16="http://schemas.microsoft.com/office/drawing/2014/main" id="{5E0B0531-C185-4989-8943-3039AE478B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a:extLst>
              <a:ext uri="{FF2B5EF4-FFF2-40B4-BE49-F238E27FC236}">
                <a16:creationId xmlns:a16="http://schemas.microsoft.com/office/drawing/2014/main" id="{734C54FD-E884-4C7E-8A91-C80CF2D20D7D}"/>
              </a:ext>
            </a:extLst>
          </p:cNvPr>
          <p:cNvSpPr>
            <a:spLocks noGrp="1"/>
          </p:cNvSpPr>
          <p:nvPr>
            <p:ph type="dt" sz="half" idx="10"/>
          </p:nvPr>
        </p:nvSpPr>
        <p:spPr/>
        <p:txBody>
          <a:bodyPr/>
          <a:lstStyle/>
          <a:p>
            <a:fld id="{6475B881-83AD-4A4D-A292-D5EC78B61AD3}" type="datetimeFigureOut">
              <a:rPr lang="is-IS" smtClean="0"/>
              <a:t>13.3.2023</a:t>
            </a:fld>
            <a:endParaRPr lang="is-IS"/>
          </a:p>
        </p:txBody>
      </p:sp>
      <p:sp>
        <p:nvSpPr>
          <p:cNvPr id="6" name="Footer Placeholder 5">
            <a:extLst>
              <a:ext uri="{FF2B5EF4-FFF2-40B4-BE49-F238E27FC236}">
                <a16:creationId xmlns:a16="http://schemas.microsoft.com/office/drawing/2014/main" id="{AC852987-368C-47F9-9B79-2121B6C1E1F9}"/>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6F16A0BB-18A5-4863-9403-EC74669A04B1}"/>
              </a:ext>
            </a:extLst>
          </p:cNvPr>
          <p:cNvSpPr>
            <a:spLocks noGrp="1"/>
          </p:cNvSpPr>
          <p:nvPr>
            <p:ph type="sldNum" sz="quarter" idx="12"/>
          </p:nvPr>
        </p:nvSpPr>
        <p:spPr/>
        <p:txBody>
          <a:bodyPr/>
          <a:lstStyle/>
          <a:p>
            <a:fld id="{63BACDDC-0CB3-4F7B-9748-48D7262CF4C2}" type="slidenum">
              <a:rPr lang="is-IS" smtClean="0"/>
              <a:t>‹#›</a:t>
            </a:fld>
            <a:endParaRPr lang="is-IS"/>
          </a:p>
        </p:txBody>
      </p:sp>
    </p:spTree>
    <p:extLst>
      <p:ext uri="{BB962C8B-B14F-4D97-AF65-F5344CB8AC3E}">
        <p14:creationId xmlns:p14="http://schemas.microsoft.com/office/powerpoint/2010/main" val="101479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8973-8B1C-43D8-B0B4-0F2809C27D68}"/>
              </a:ext>
            </a:extLst>
          </p:cNvPr>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a:extLst>
              <a:ext uri="{FF2B5EF4-FFF2-40B4-BE49-F238E27FC236}">
                <a16:creationId xmlns:a16="http://schemas.microsoft.com/office/drawing/2014/main" id="{40B01D11-FB33-43FB-B68E-453B9E3A45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9748F7-0DFA-4D29-B23B-CAD0258024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a:extLst>
              <a:ext uri="{FF2B5EF4-FFF2-40B4-BE49-F238E27FC236}">
                <a16:creationId xmlns:a16="http://schemas.microsoft.com/office/drawing/2014/main" id="{4472543E-9BE5-4F57-83F0-46C5330E05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0A03F0-C96A-45A5-A3FE-9F938E0FA9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a:extLst>
              <a:ext uri="{FF2B5EF4-FFF2-40B4-BE49-F238E27FC236}">
                <a16:creationId xmlns:a16="http://schemas.microsoft.com/office/drawing/2014/main" id="{89CB073D-1486-4D9E-AAC1-14DEA37AA327}"/>
              </a:ext>
            </a:extLst>
          </p:cNvPr>
          <p:cNvSpPr>
            <a:spLocks noGrp="1"/>
          </p:cNvSpPr>
          <p:nvPr>
            <p:ph type="dt" sz="half" idx="10"/>
          </p:nvPr>
        </p:nvSpPr>
        <p:spPr/>
        <p:txBody>
          <a:bodyPr/>
          <a:lstStyle/>
          <a:p>
            <a:fld id="{6475B881-83AD-4A4D-A292-D5EC78B61AD3}" type="datetimeFigureOut">
              <a:rPr lang="is-IS" smtClean="0"/>
              <a:t>13.3.2023</a:t>
            </a:fld>
            <a:endParaRPr lang="is-IS"/>
          </a:p>
        </p:txBody>
      </p:sp>
      <p:sp>
        <p:nvSpPr>
          <p:cNvPr id="8" name="Footer Placeholder 7">
            <a:extLst>
              <a:ext uri="{FF2B5EF4-FFF2-40B4-BE49-F238E27FC236}">
                <a16:creationId xmlns:a16="http://schemas.microsoft.com/office/drawing/2014/main" id="{0CEF9A7E-2682-4D1C-9D26-FDC987B7ABAE}"/>
              </a:ext>
            </a:extLst>
          </p:cNvPr>
          <p:cNvSpPr>
            <a:spLocks noGrp="1"/>
          </p:cNvSpPr>
          <p:nvPr>
            <p:ph type="ftr" sz="quarter" idx="11"/>
          </p:nvPr>
        </p:nvSpPr>
        <p:spPr/>
        <p:txBody>
          <a:bodyPr/>
          <a:lstStyle/>
          <a:p>
            <a:endParaRPr lang="is-IS"/>
          </a:p>
        </p:txBody>
      </p:sp>
      <p:sp>
        <p:nvSpPr>
          <p:cNvPr id="9" name="Slide Number Placeholder 8">
            <a:extLst>
              <a:ext uri="{FF2B5EF4-FFF2-40B4-BE49-F238E27FC236}">
                <a16:creationId xmlns:a16="http://schemas.microsoft.com/office/drawing/2014/main" id="{E6B8152C-BFF5-4CE2-BE17-6D339BE46D7C}"/>
              </a:ext>
            </a:extLst>
          </p:cNvPr>
          <p:cNvSpPr>
            <a:spLocks noGrp="1"/>
          </p:cNvSpPr>
          <p:nvPr>
            <p:ph type="sldNum" sz="quarter" idx="12"/>
          </p:nvPr>
        </p:nvSpPr>
        <p:spPr/>
        <p:txBody>
          <a:bodyPr/>
          <a:lstStyle/>
          <a:p>
            <a:fld id="{63BACDDC-0CB3-4F7B-9748-48D7262CF4C2}" type="slidenum">
              <a:rPr lang="is-IS" smtClean="0"/>
              <a:t>‹#›</a:t>
            </a:fld>
            <a:endParaRPr lang="is-IS"/>
          </a:p>
        </p:txBody>
      </p:sp>
    </p:spTree>
    <p:extLst>
      <p:ext uri="{BB962C8B-B14F-4D97-AF65-F5344CB8AC3E}">
        <p14:creationId xmlns:p14="http://schemas.microsoft.com/office/powerpoint/2010/main" val="883412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5408C-219D-4EDC-BB0B-567DA81FCB43}"/>
              </a:ext>
            </a:extLst>
          </p:cNvPr>
          <p:cNvSpPr>
            <a:spLocks noGrp="1"/>
          </p:cNvSpPr>
          <p:nvPr>
            <p:ph type="title"/>
          </p:nvPr>
        </p:nvSpPr>
        <p:spPr/>
        <p:txBody>
          <a:bodyPr/>
          <a:lstStyle/>
          <a:p>
            <a:r>
              <a:rPr lang="en-US"/>
              <a:t>Click to edit Master title style</a:t>
            </a:r>
            <a:endParaRPr lang="is-IS"/>
          </a:p>
        </p:txBody>
      </p:sp>
      <p:sp>
        <p:nvSpPr>
          <p:cNvPr id="3" name="Date Placeholder 2">
            <a:extLst>
              <a:ext uri="{FF2B5EF4-FFF2-40B4-BE49-F238E27FC236}">
                <a16:creationId xmlns:a16="http://schemas.microsoft.com/office/drawing/2014/main" id="{C4E0E49D-E5B6-4DAF-9A53-C71ECB0A6743}"/>
              </a:ext>
            </a:extLst>
          </p:cNvPr>
          <p:cNvSpPr>
            <a:spLocks noGrp="1"/>
          </p:cNvSpPr>
          <p:nvPr>
            <p:ph type="dt" sz="half" idx="10"/>
          </p:nvPr>
        </p:nvSpPr>
        <p:spPr/>
        <p:txBody>
          <a:bodyPr/>
          <a:lstStyle/>
          <a:p>
            <a:fld id="{6475B881-83AD-4A4D-A292-D5EC78B61AD3}" type="datetimeFigureOut">
              <a:rPr lang="is-IS" smtClean="0"/>
              <a:t>13.3.2023</a:t>
            </a:fld>
            <a:endParaRPr lang="is-IS"/>
          </a:p>
        </p:txBody>
      </p:sp>
      <p:sp>
        <p:nvSpPr>
          <p:cNvPr id="4" name="Footer Placeholder 3">
            <a:extLst>
              <a:ext uri="{FF2B5EF4-FFF2-40B4-BE49-F238E27FC236}">
                <a16:creationId xmlns:a16="http://schemas.microsoft.com/office/drawing/2014/main" id="{4E1718E5-90A0-4012-9253-49CEB12F109B}"/>
              </a:ext>
            </a:extLst>
          </p:cNvPr>
          <p:cNvSpPr>
            <a:spLocks noGrp="1"/>
          </p:cNvSpPr>
          <p:nvPr>
            <p:ph type="ftr" sz="quarter" idx="11"/>
          </p:nvPr>
        </p:nvSpPr>
        <p:spPr/>
        <p:txBody>
          <a:bodyPr/>
          <a:lstStyle/>
          <a:p>
            <a:endParaRPr lang="is-IS"/>
          </a:p>
        </p:txBody>
      </p:sp>
      <p:sp>
        <p:nvSpPr>
          <p:cNvPr id="5" name="Slide Number Placeholder 4">
            <a:extLst>
              <a:ext uri="{FF2B5EF4-FFF2-40B4-BE49-F238E27FC236}">
                <a16:creationId xmlns:a16="http://schemas.microsoft.com/office/drawing/2014/main" id="{5EABEBB3-F865-46DB-A0F3-D2E6BD8FB5E2}"/>
              </a:ext>
            </a:extLst>
          </p:cNvPr>
          <p:cNvSpPr>
            <a:spLocks noGrp="1"/>
          </p:cNvSpPr>
          <p:nvPr>
            <p:ph type="sldNum" sz="quarter" idx="12"/>
          </p:nvPr>
        </p:nvSpPr>
        <p:spPr/>
        <p:txBody>
          <a:bodyPr/>
          <a:lstStyle/>
          <a:p>
            <a:fld id="{63BACDDC-0CB3-4F7B-9748-48D7262CF4C2}" type="slidenum">
              <a:rPr lang="is-IS" smtClean="0"/>
              <a:t>‹#›</a:t>
            </a:fld>
            <a:endParaRPr lang="is-IS"/>
          </a:p>
        </p:txBody>
      </p:sp>
    </p:spTree>
    <p:extLst>
      <p:ext uri="{BB962C8B-B14F-4D97-AF65-F5344CB8AC3E}">
        <p14:creationId xmlns:p14="http://schemas.microsoft.com/office/powerpoint/2010/main" val="366755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AAC15F-0F23-4EF6-872C-EA4A0A1DC3EF}"/>
              </a:ext>
            </a:extLst>
          </p:cNvPr>
          <p:cNvSpPr>
            <a:spLocks noGrp="1"/>
          </p:cNvSpPr>
          <p:nvPr>
            <p:ph type="dt" sz="half" idx="10"/>
          </p:nvPr>
        </p:nvSpPr>
        <p:spPr/>
        <p:txBody>
          <a:bodyPr/>
          <a:lstStyle/>
          <a:p>
            <a:fld id="{6475B881-83AD-4A4D-A292-D5EC78B61AD3}" type="datetimeFigureOut">
              <a:rPr lang="is-IS" smtClean="0"/>
              <a:t>13.3.2023</a:t>
            </a:fld>
            <a:endParaRPr lang="is-IS"/>
          </a:p>
        </p:txBody>
      </p:sp>
      <p:sp>
        <p:nvSpPr>
          <p:cNvPr id="3" name="Footer Placeholder 2">
            <a:extLst>
              <a:ext uri="{FF2B5EF4-FFF2-40B4-BE49-F238E27FC236}">
                <a16:creationId xmlns:a16="http://schemas.microsoft.com/office/drawing/2014/main" id="{EECC3CBF-7A1C-4D8B-B82F-B61308E3100D}"/>
              </a:ext>
            </a:extLst>
          </p:cNvPr>
          <p:cNvSpPr>
            <a:spLocks noGrp="1"/>
          </p:cNvSpPr>
          <p:nvPr>
            <p:ph type="ftr" sz="quarter" idx="11"/>
          </p:nvPr>
        </p:nvSpPr>
        <p:spPr/>
        <p:txBody>
          <a:bodyPr/>
          <a:lstStyle/>
          <a:p>
            <a:endParaRPr lang="is-IS"/>
          </a:p>
        </p:txBody>
      </p:sp>
      <p:sp>
        <p:nvSpPr>
          <p:cNvPr id="4" name="Slide Number Placeholder 3">
            <a:extLst>
              <a:ext uri="{FF2B5EF4-FFF2-40B4-BE49-F238E27FC236}">
                <a16:creationId xmlns:a16="http://schemas.microsoft.com/office/drawing/2014/main" id="{EA29516D-1DF3-4B49-A2E2-23478056D262}"/>
              </a:ext>
            </a:extLst>
          </p:cNvPr>
          <p:cNvSpPr>
            <a:spLocks noGrp="1"/>
          </p:cNvSpPr>
          <p:nvPr>
            <p:ph type="sldNum" sz="quarter" idx="12"/>
          </p:nvPr>
        </p:nvSpPr>
        <p:spPr/>
        <p:txBody>
          <a:bodyPr/>
          <a:lstStyle/>
          <a:p>
            <a:fld id="{63BACDDC-0CB3-4F7B-9748-48D7262CF4C2}" type="slidenum">
              <a:rPr lang="is-IS" smtClean="0"/>
              <a:t>‹#›</a:t>
            </a:fld>
            <a:endParaRPr lang="is-IS"/>
          </a:p>
        </p:txBody>
      </p:sp>
    </p:spTree>
    <p:extLst>
      <p:ext uri="{BB962C8B-B14F-4D97-AF65-F5344CB8AC3E}">
        <p14:creationId xmlns:p14="http://schemas.microsoft.com/office/powerpoint/2010/main" val="16503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A4A13-4FAF-42AA-BA89-693D2EFC7E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Content Placeholder 2">
            <a:extLst>
              <a:ext uri="{FF2B5EF4-FFF2-40B4-BE49-F238E27FC236}">
                <a16:creationId xmlns:a16="http://schemas.microsoft.com/office/drawing/2014/main" id="{28ABB39D-4172-409A-81D0-CC14DCDDC3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a:extLst>
              <a:ext uri="{FF2B5EF4-FFF2-40B4-BE49-F238E27FC236}">
                <a16:creationId xmlns:a16="http://schemas.microsoft.com/office/drawing/2014/main" id="{68BB42B8-7004-4869-B82C-D1F402198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F47680-16EB-42E8-B729-EAB53CEABC68}"/>
              </a:ext>
            </a:extLst>
          </p:cNvPr>
          <p:cNvSpPr>
            <a:spLocks noGrp="1"/>
          </p:cNvSpPr>
          <p:nvPr>
            <p:ph type="dt" sz="half" idx="10"/>
          </p:nvPr>
        </p:nvSpPr>
        <p:spPr/>
        <p:txBody>
          <a:bodyPr/>
          <a:lstStyle/>
          <a:p>
            <a:fld id="{6475B881-83AD-4A4D-A292-D5EC78B61AD3}" type="datetimeFigureOut">
              <a:rPr lang="is-IS" smtClean="0"/>
              <a:t>13.3.2023</a:t>
            </a:fld>
            <a:endParaRPr lang="is-IS"/>
          </a:p>
        </p:txBody>
      </p:sp>
      <p:sp>
        <p:nvSpPr>
          <p:cNvPr id="6" name="Footer Placeholder 5">
            <a:extLst>
              <a:ext uri="{FF2B5EF4-FFF2-40B4-BE49-F238E27FC236}">
                <a16:creationId xmlns:a16="http://schemas.microsoft.com/office/drawing/2014/main" id="{E9AAE330-B89E-49A1-BB5A-787F6991FAC5}"/>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0A077854-95C4-4487-A3EC-13C5CD9E218C}"/>
              </a:ext>
            </a:extLst>
          </p:cNvPr>
          <p:cNvSpPr>
            <a:spLocks noGrp="1"/>
          </p:cNvSpPr>
          <p:nvPr>
            <p:ph type="sldNum" sz="quarter" idx="12"/>
          </p:nvPr>
        </p:nvSpPr>
        <p:spPr/>
        <p:txBody>
          <a:bodyPr/>
          <a:lstStyle/>
          <a:p>
            <a:fld id="{63BACDDC-0CB3-4F7B-9748-48D7262CF4C2}" type="slidenum">
              <a:rPr lang="is-IS" smtClean="0"/>
              <a:t>‹#›</a:t>
            </a:fld>
            <a:endParaRPr lang="is-IS"/>
          </a:p>
        </p:txBody>
      </p:sp>
    </p:spTree>
    <p:extLst>
      <p:ext uri="{BB962C8B-B14F-4D97-AF65-F5344CB8AC3E}">
        <p14:creationId xmlns:p14="http://schemas.microsoft.com/office/powerpoint/2010/main" val="4777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836E-E7F9-4371-98F4-60ED051CC1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Picture Placeholder 2">
            <a:extLst>
              <a:ext uri="{FF2B5EF4-FFF2-40B4-BE49-F238E27FC236}">
                <a16:creationId xmlns:a16="http://schemas.microsoft.com/office/drawing/2014/main" id="{9F974D72-2F1A-4789-A9EF-CAF62D7552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a:p>
        </p:txBody>
      </p:sp>
      <p:sp>
        <p:nvSpPr>
          <p:cNvPr id="4" name="Text Placeholder 3">
            <a:extLst>
              <a:ext uri="{FF2B5EF4-FFF2-40B4-BE49-F238E27FC236}">
                <a16:creationId xmlns:a16="http://schemas.microsoft.com/office/drawing/2014/main" id="{D0CE6A66-012A-493E-B3F2-C886FC45F5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62385A-CDBB-4019-9C19-FB80C7F70FB7}"/>
              </a:ext>
            </a:extLst>
          </p:cNvPr>
          <p:cNvSpPr>
            <a:spLocks noGrp="1"/>
          </p:cNvSpPr>
          <p:nvPr>
            <p:ph type="dt" sz="half" idx="10"/>
          </p:nvPr>
        </p:nvSpPr>
        <p:spPr/>
        <p:txBody>
          <a:bodyPr/>
          <a:lstStyle/>
          <a:p>
            <a:fld id="{6475B881-83AD-4A4D-A292-D5EC78B61AD3}" type="datetimeFigureOut">
              <a:rPr lang="is-IS" smtClean="0"/>
              <a:t>13.3.2023</a:t>
            </a:fld>
            <a:endParaRPr lang="is-IS"/>
          </a:p>
        </p:txBody>
      </p:sp>
      <p:sp>
        <p:nvSpPr>
          <p:cNvPr id="6" name="Footer Placeholder 5">
            <a:extLst>
              <a:ext uri="{FF2B5EF4-FFF2-40B4-BE49-F238E27FC236}">
                <a16:creationId xmlns:a16="http://schemas.microsoft.com/office/drawing/2014/main" id="{B240C52B-F7DE-40A7-B708-90384C52543D}"/>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3411830C-AC27-42A9-A3A0-E49ECC2F6F13}"/>
              </a:ext>
            </a:extLst>
          </p:cNvPr>
          <p:cNvSpPr>
            <a:spLocks noGrp="1"/>
          </p:cNvSpPr>
          <p:nvPr>
            <p:ph type="sldNum" sz="quarter" idx="12"/>
          </p:nvPr>
        </p:nvSpPr>
        <p:spPr/>
        <p:txBody>
          <a:bodyPr/>
          <a:lstStyle/>
          <a:p>
            <a:fld id="{63BACDDC-0CB3-4F7B-9748-48D7262CF4C2}" type="slidenum">
              <a:rPr lang="is-IS" smtClean="0"/>
              <a:t>‹#›</a:t>
            </a:fld>
            <a:endParaRPr lang="is-IS"/>
          </a:p>
        </p:txBody>
      </p:sp>
    </p:spTree>
    <p:extLst>
      <p:ext uri="{BB962C8B-B14F-4D97-AF65-F5344CB8AC3E}">
        <p14:creationId xmlns:p14="http://schemas.microsoft.com/office/powerpoint/2010/main" val="185726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0515820-EF35-4F02-94C8-62FC5B08F87E}"/>
              </a:ext>
            </a:extLst>
          </p:cNvPr>
          <p:cNvGraphicFramePr>
            <a:graphicFrameLocks noChangeAspect="1"/>
          </p:cNvGraphicFramePr>
          <p:nvPr userDrawn="1">
            <p:custDataLst>
              <p:tags r:id="rId15"/>
            </p:custDataLst>
            <p:extLst>
              <p:ext uri="{D42A27DB-BD31-4B8C-83A1-F6EECF244321}">
                <p14:modId xmlns:p14="http://schemas.microsoft.com/office/powerpoint/2010/main" val="467675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 name="think-cell Slide" r:id="rId17" imgW="347" imgH="348" progId="TCLayout.ActiveDocument.1">
                  <p:embed/>
                </p:oleObj>
              </mc:Choice>
              <mc:Fallback>
                <p:oleObj name="think-cell Slide" r:id="rId17" imgW="347" imgH="348"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F0E6118-07E7-4BF6-819E-91D8038403FB}"/>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D538E200-0AD8-48BC-8D38-5AC62841EE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a:extLst>
              <a:ext uri="{FF2B5EF4-FFF2-40B4-BE49-F238E27FC236}">
                <a16:creationId xmlns:a16="http://schemas.microsoft.com/office/drawing/2014/main" id="{2D489718-8AC2-4AEC-B1BC-CBAB9B25D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C0F86DE4-249C-491A-A182-A2CEB7BDB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5B881-83AD-4A4D-A292-D5EC78B61AD3}" type="datetimeFigureOut">
              <a:rPr lang="is-IS" smtClean="0"/>
              <a:t>13.3.2023</a:t>
            </a:fld>
            <a:endParaRPr lang="is-IS"/>
          </a:p>
        </p:txBody>
      </p:sp>
      <p:sp>
        <p:nvSpPr>
          <p:cNvPr id="5" name="Footer Placeholder 4">
            <a:extLst>
              <a:ext uri="{FF2B5EF4-FFF2-40B4-BE49-F238E27FC236}">
                <a16:creationId xmlns:a16="http://schemas.microsoft.com/office/drawing/2014/main" id="{3177EFA8-6A75-462C-A36D-23CEF60F55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a:extLst>
              <a:ext uri="{FF2B5EF4-FFF2-40B4-BE49-F238E27FC236}">
                <a16:creationId xmlns:a16="http://schemas.microsoft.com/office/drawing/2014/main" id="{03C76160-FDAE-4301-A3EB-074EFAE139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ACDDC-0CB3-4F7B-9748-48D7262CF4C2}" type="slidenum">
              <a:rPr lang="is-IS" smtClean="0"/>
              <a:t>‹#›</a:t>
            </a:fld>
            <a:endParaRPr lang="is-IS"/>
          </a:p>
        </p:txBody>
      </p:sp>
    </p:spTree>
    <p:extLst>
      <p:ext uri="{BB962C8B-B14F-4D97-AF65-F5344CB8AC3E}">
        <p14:creationId xmlns:p14="http://schemas.microsoft.com/office/powerpoint/2010/main" val="4253679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012169"/>
          </p15:clr>
        </p15:guide>
        <p15:guide id="2" userDrawn="1">
          <p15:clr>
            <a:srgbClr val="012169"/>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 name="Title 10">
            <a:extLst>
              <a:ext uri="{FF2B5EF4-FFF2-40B4-BE49-F238E27FC236}">
                <a16:creationId xmlns:a16="http://schemas.microsoft.com/office/drawing/2014/main" id="{E4A3E424-4AB1-4BA5-A824-89CBB99639BB}"/>
              </a:ext>
            </a:extLst>
          </p:cNvPr>
          <p:cNvSpPr txBox="1">
            <a:spLocks/>
          </p:cNvSpPr>
          <p:nvPr/>
        </p:nvSpPr>
        <p:spPr>
          <a:xfrm>
            <a:off x="301028" y="5335572"/>
            <a:ext cx="5794971" cy="8741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2800" dirty="0" err="1">
                <a:solidFill>
                  <a:srgbClr val="00A3E0"/>
                </a:solidFill>
                <a:latin typeface="+mn-lt"/>
                <a:cs typeface="Calibri" panose="020F0502020204030204" pitchFamily="34" charset="0"/>
              </a:rPr>
              <a:t>Skattaslóð</a:t>
            </a:r>
            <a:r>
              <a:rPr lang="en-US" sz="2800" dirty="0">
                <a:solidFill>
                  <a:srgbClr val="00A3E0"/>
                </a:solidFill>
                <a:latin typeface="+mn-lt"/>
                <a:cs typeface="Calibri" panose="020F0502020204030204" pitchFamily="34" charset="0"/>
              </a:rPr>
              <a:t> Brims hf.</a:t>
            </a:r>
          </a:p>
          <a:p>
            <a:pPr lvl="0">
              <a:defRPr/>
            </a:pPr>
            <a:r>
              <a:rPr lang="en-US" sz="2800" dirty="0">
                <a:solidFill>
                  <a:srgbClr val="00A3E0"/>
                </a:solidFill>
                <a:latin typeface="+mn-lt"/>
                <a:cs typeface="Calibri" panose="020F0502020204030204" pitchFamily="34" charset="0"/>
              </a:rPr>
              <a:t>&amp; </a:t>
            </a:r>
            <a:r>
              <a:rPr lang="en-US" sz="2800" dirty="0" err="1">
                <a:solidFill>
                  <a:srgbClr val="00A3E0"/>
                </a:solidFill>
                <a:latin typeface="+mn-lt"/>
                <a:cs typeface="Calibri" panose="020F0502020204030204" pitchFamily="34" charset="0"/>
              </a:rPr>
              <a:t>dótturfélaga</a:t>
            </a:r>
            <a:r>
              <a:rPr lang="en-US" sz="2800" dirty="0">
                <a:solidFill>
                  <a:srgbClr val="00A3E0"/>
                </a:solidFill>
                <a:latin typeface="+mn-lt"/>
                <a:cs typeface="Calibri" panose="020F0502020204030204" pitchFamily="34" charset="0"/>
              </a:rPr>
              <a:t> á </a:t>
            </a:r>
            <a:r>
              <a:rPr lang="en-US" sz="2800" dirty="0" err="1">
                <a:solidFill>
                  <a:srgbClr val="00A3E0"/>
                </a:solidFill>
                <a:latin typeface="+mn-lt"/>
                <a:cs typeface="Calibri" panose="020F0502020204030204" pitchFamily="34" charset="0"/>
              </a:rPr>
              <a:t>Íslandi</a:t>
            </a:r>
            <a:endParaRPr lang="en-US" sz="2800" dirty="0">
              <a:solidFill>
                <a:srgbClr val="00A3E0"/>
              </a:solidFill>
              <a:latin typeface="+mn-lt"/>
              <a:cs typeface="Calibri" panose="020F0502020204030204" pitchFamily="34" charset="0"/>
            </a:endParaRPr>
          </a:p>
        </p:txBody>
      </p:sp>
      <p:sp>
        <p:nvSpPr>
          <p:cNvPr id="30" name="Subtitle 11">
            <a:extLst>
              <a:ext uri="{FF2B5EF4-FFF2-40B4-BE49-F238E27FC236}">
                <a16:creationId xmlns:a16="http://schemas.microsoft.com/office/drawing/2014/main" id="{DAF45F3F-BD7A-4601-827F-B32FAA0A8C30}"/>
              </a:ext>
            </a:extLst>
          </p:cNvPr>
          <p:cNvSpPr txBox="1">
            <a:spLocks/>
          </p:cNvSpPr>
          <p:nvPr/>
        </p:nvSpPr>
        <p:spPr>
          <a:xfrm>
            <a:off x="301029" y="6195235"/>
            <a:ext cx="8642673" cy="411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s-IS" sz="2000" b="0" i="0" u="none" strike="noStrike" kern="1200" cap="none" spc="0" normalizeH="0" baseline="0" dirty="0">
                <a:ln>
                  <a:noFill/>
                </a:ln>
                <a:solidFill>
                  <a:prstClr val="white"/>
                </a:solidFill>
                <a:effectLst/>
                <a:uLnTx/>
                <a:uFillTx/>
                <a:ea typeface="Verdana" panose="020B0604030504040204" pitchFamily="34" charset="0"/>
                <a:cs typeface="Calibri" panose="020F0502020204030204" pitchFamily="34" charset="0"/>
              </a:rPr>
              <a:t>Skattar og opinber gjöld 2022</a:t>
            </a:r>
          </a:p>
        </p:txBody>
      </p:sp>
      <p:grpSp>
        <p:nvGrpSpPr>
          <p:cNvPr id="5" name="Group 4"/>
          <p:cNvGrpSpPr>
            <a:grpSpLocks noChangeAspect="1"/>
          </p:cNvGrpSpPr>
          <p:nvPr/>
        </p:nvGrpSpPr>
        <p:grpSpPr>
          <a:xfrm>
            <a:off x="475325" y="457200"/>
            <a:ext cx="1998000" cy="374400"/>
            <a:chOff x="398463" y="404813"/>
            <a:chExt cx="1627187" cy="307976"/>
          </a:xfrm>
          <a:solidFill>
            <a:schemeClr val="tx1"/>
          </a:solidFill>
        </p:grpSpPr>
        <p:sp>
          <p:nvSpPr>
            <p:cNvPr id="6"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7"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8"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9"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0"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1"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2"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3"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4"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5"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19" name="Picture 2" descr="RapidTrade">
            <a:extLst>
              <a:ext uri="{FF2B5EF4-FFF2-40B4-BE49-F238E27FC236}">
                <a16:creationId xmlns:a16="http://schemas.microsoft.com/office/drawing/2014/main" id="{B9775506-87EC-47D6-A50C-DB26B58CA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7346" y="5102386"/>
            <a:ext cx="1561019" cy="15610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FA8E60CD-59E9-416F-B303-71D202A7FE2A}"/>
              </a:ext>
            </a:extLst>
          </p:cNvPr>
          <p:cNvPicPr>
            <a:picLocks noChangeAspect="1"/>
          </p:cNvPicPr>
          <p:nvPr>
            <p:custDataLst>
              <p:tags r:id="rId1"/>
            </p:custDataLst>
          </p:nvPr>
        </p:nvPicPr>
        <p:blipFill rotWithShape="1">
          <a:blip r:embed="rId5">
            <a:extLst>
              <a:ext uri="{28A0092B-C50C-407E-A947-70E740481C1C}">
                <a14:useLocalDpi xmlns:a14="http://schemas.microsoft.com/office/drawing/2010/main" val="0"/>
              </a:ext>
            </a:extLst>
          </a:blip>
          <a:srcRect l="9915" t="9597" r="9891" b="9655"/>
          <a:stretch/>
        </p:blipFill>
        <p:spPr>
          <a:xfrm>
            <a:off x="3440163" y="688787"/>
            <a:ext cx="5416758" cy="5454101"/>
          </a:xfrm>
          <a:prstGeom prst="ellipse">
            <a:avLst/>
          </a:prstGeom>
        </p:spPr>
      </p:pic>
    </p:spTree>
    <p:extLst>
      <p:ext uri="{BB962C8B-B14F-4D97-AF65-F5344CB8AC3E}">
        <p14:creationId xmlns:p14="http://schemas.microsoft.com/office/powerpoint/2010/main" val="305020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001835-395F-40A9-AB80-648AD034C9C9}"/>
              </a:ext>
            </a:extLst>
          </p:cNvPr>
          <p:cNvSpPr/>
          <p:nvPr/>
        </p:nvSpPr>
        <p:spPr>
          <a:xfrm>
            <a:off x="0" y="0"/>
            <a:ext cx="12192000" cy="1077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Arial"/>
            </a:endParaRPr>
          </a:p>
        </p:txBody>
      </p:sp>
      <p:sp>
        <p:nvSpPr>
          <p:cNvPr id="13" name="Rectangle 12">
            <a:extLst>
              <a:ext uri="{FF2B5EF4-FFF2-40B4-BE49-F238E27FC236}">
                <a16:creationId xmlns:a16="http://schemas.microsoft.com/office/drawing/2014/main" id="{C6F2BA0E-79A2-43E3-A959-E0DC99620A60}"/>
              </a:ext>
            </a:extLst>
          </p:cNvPr>
          <p:cNvSpPr/>
          <p:nvPr/>
        </p:nvSpPr>
        <p:spPr>
          <a:xfrm>
            <a:off x="11641339" y="6602272"/>
            <a:ext cx="82985" cy="138499"/>
          </a:xfrm>
          <a:prstGeom prst="rect">
            <a:avLst/>
          </a:prstGeom>
        </p:spPr>
        <p:txBody>
          <a:bodyPr wrap="square" lIns="0" tIns="0" rIns="0" bIns="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fld id="{C58DF478-B544-4ED8-9ED4-6A2648E2D233}" type="slidenum">
              <a:rPr kumimoji="0" lang="en-US" sz="900" b="0" i="0" u="none" strike="noStrike" kern="1200" cap="none" spc="0" normalizeH="0" baseline="0" noProof="0" smtClean="0">
                <a:ln>
                  <a:noFill/>
                </a:ln>
                <a:solidFill>
                  <a:prstClr val="black"/>
                </a:solidFill>
                <a:effectLst/>
                <a:uLnTx/>
                <a:uFillTx/>
                <a:ea typeface="+mn-ea"/>
                <a:cs typeface="Calibri" panose="020F0502020204030204" pitchFamily="34" charset="0"/>
              </a:rPr>
              <a:pPr marL="0" marR="0" lvl="0" indent="0" algn="r" defTabSz="914400" rtl="0" eaLnBrk="1" fontAlgn="auto" latinLnBrk="0" hangingPunct="1">
                <a:lnSpc>
                  <a:spcPct val="100000"/>
                </a:lnSpc>
                <a:spcBef>
                  <a:spcPct val="0"/>
                </a:spcBef>
                <a:spcAft>
                  <a:spcPct val="0"/>
                </a:spcAft>
                <a:buClrTx/>
                <a:buSzTx/>
                <a:buFontTx/>
                <a:buNone/>
                <a:tabLst/>
                <a:defRPr/>
              </a:pPr>
              <a:t>2</a:t>
            </a:fld>
            <a:endParaRPr kumimoji="0" lang="en-US" sz="900" b="0" i="0" u="none" strike="noStrike" kern="1200" cap="none" spc="0" normalizeH="0" baseline="0" noProof="0" dirty="0">
              <a:ln>
                <a:noFill/>
              </a:ln>
              <a:solidFill>
                <a:prstClr val="black"/>
              </a:solidFill>
              <a:effectLst/>
              <a:uLnTx/>
              <a:uFillTx/>
              <a:ea typeface="+mn-ea"/>
              <a:cs typeface="Arial"/>
            </a:endParaRPr>
          </a:p>
        </p:txBody>
      </p:sp>
      <p:sp>
        <p:nvSpPr>
          <p:cNvPr id="66" name="TextBox 65">
            <a:extLst>
              <a:ext uri="{FF2B5EF4-FFF2-40B4-BE49-F238E27FC236}">
                <a16:creationId xmlns:a16="http://schemas.microsoft.com/office/drawing/2014/main" id="{3B36B9E3-164B-4D20-B879-A8996A69E9AD}"/>
              </a:ext>
            </a:extLst>
          </p:cNvPr>
          <p:cNvSpPr txBox="1"/>
          <p:nvPr/>
        </p:nvSpPr>
        <p:spPr>
          <a:xfrm>
            <a:off x="374469" y="256903"/>
            <a:ext cx="412471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is-IS" sz="1400" b="1" i="0" u="none" strike="noStrike" kern="1200" cap="none" spc="100" normalizeH="0" baseline="0" noProof="0" dirty="0">
                <a:ln>
                  <a:noFill/>
                </a:ln>
                <a:solidFill>
                  <a:srgbClr val="00A3E0"/>
                </a:solidFill>
                <a:effectLst/>
                <a:uLnTx/>
                <a:uFillTx/>
                <a:cs typeface="Arial"/>
              </a:rPr>
              <a:t>Skattaslóð Brims hf. </a:t>
            </a:r>
            <a:r>
              <a:rPr lang="is-IS" sz="1400" b="1" spc="100" dirty="0">
                <a:solidFill>
                  <a:srgbClr val="00A3E0"/>
                </a:solidFill>
                <a:cs typeface="Arial"/>
              </a:rPr>
              <a:t>og íslenskra dótturfélaga</a:t>
            </a:r>
            <a:endParaRPr kumimoji="0" lang="is-IS" sz="1400" b="0" i="1" u="none" strike="noStrike" kern="1200" cap="none" spc="0" normalizeH="0" baseline="0" noProof="0" dirty="0">
              <a:ln>
                <a:noFill/>
              </a:ln>
              <a:solidFill>
                <a:srgbClr val="00A3E0"/>
              </a:solidFill>
              <a:effectLst/>
              <a:uLnTx/>
              <a:uFillTx/>
              <a:cs typeface="Arial"/>
            </a:endParaRPr>
          </a:p>
        </p:txBody>
      </p:sp>
      <p:sp>
        <p:nvSpPr>
          <p:cNvPr id="71" name="TextBox 70">
            <a:extLst>
              <a:ext uri="{FF2B5EF4-FFF2-40B4-BE49-F238E27FC236}">
                <a16:creationId xmlns:a16="http://schemas.microsoft.com/office/drawing/2014/main" id="{A1693E27-6C91-4A9E-AD98-5431AD25B51B}"/>
              </a:ext>
            </a:extLst>
          </p:cNvPr>
          <p:cNvSpPr txBox="1"/>
          <p:nvPr/>
        </p:nvSpPr>
        <p:spPr>
          <a:xfrm>
            <a:off x="374469" y="496388"/>
            <a:ext cx="14746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2400" b="1" i="0" u="none" strike="noStrike" kern="1200" cap="none" spc="0" normalizeH="0" baseline="0" dirty="0">
                <a:ln>
                  <a:noFill/>
                </a:ln>
                <a:solidFill>
                  <a:prstClr val="white"/>
                </a:solidFill>
                <a:effectLst/>
                <a:uLnTx/>
                <a:uFillTx/>
                <a:ea typeface="+mn-ea"/>
                <a:cs typeface="Arial"/>
              </a:rPr>
              <a:t>Inngangur</a:t>
            </a:r>
          </a:p>
        </p:txBody>
      </p:sp>
      <p:sp>
        <p:nvSpPr>
          <p:cNvPr id="74" name="Rectangle 73">
            <a:extLst>
              <a:ext uri="{FF2B5EF4-FFF2-40B4-BE49-F238E27FC236}">
                <a16:creationId xmlns:a16="http://schemas.microsoft.com/office/drawing/2014/main" id="{0DEF0EA4-FFDA-6F42-A0F9-BC06C3D880BD}"/>
              </a:ext>
            </a:extLst>
          </p:cNvPr>
          <p:cNvSpPr/>
          <p:nvPr/>
        </p:nvSpPr>
        <p:spPr>
          <a:xfrm>
            <a:off x="6275259" y="1971091"/>
            <a:ext cx="5590118" cy="2154536"/>
          </a:xfrm>
          <a:prstGeom prst="rect">
            <a:avLst/>
          </a:prstGeom>
          <a:solidFill>
            <a:srgbClr val="00A3E0">
              <a:alpha val="35000"/>
            </a:srgbClr>
          </a:solidFill>
          <a:ln w="12700" cap="flat" cmpd="sng" algn="ctr">
            <a:noFill/>
            <a:prstDash val="solid"/>
            <a:miter lim="800000"/>
          </a:ln>
          <a:effectLst/>
        </p:spPr>
        <p:txBody>
          <a:bodyPr tIns="0"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75" name="Rectangle 74">
            <a:extLst>
              <a:ext uri="{FF2B5EF4-FFF2-40B4-BE49-F238E27FC236}">
                <a16:creationId xmlns:a16="http://schemas.microsoft.com/office/drawing/2014/main" id="{0DEF0EA4-FFDA-6F42-A0F9-BC06C3D880BD}"/>
              </a:ext>
            </a:extLst>
          </p:cNvPr>
          <p:cNvSpPr/>
          <p:nvPr/>
        </p:nvSpPr>
        <p:spPr>
          <a:xfrm>
            <a:off x="6275259" y="4326194"/>
            <a:ext cx="5590118" cy="2153104"/>
          </a:xfrm>
          <a:prstGeom prst="rect">
            <a:avLst/>
          </a:prstGeom>
          <a:solidFill>
            <a:srgbClr val="86F200">
              <a:lumMod val="20000"/>
              <a:lumOff val="80000"/>
            </a:srgbClr>
          </a:solidFill>
          <a:ln w="12700" cap="flat" cmpd="sng" algn="ctr">
            <a:noFill/>
            <a:prstDash val="solid"/>
            <a:miter lim="800000"/>
          </a:ln>
          <a:effectLst/>
        </p:spPr>
        <p:txBody>
          <a:bodyPr tIns="0"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76" name="Rectangle 75"/>
          <p:cNvSpPr/>
          <p:nvPr/>
        </p:nvSpPr>
        <p:spPr bwMode="gray">
          <a:xfrm>
            <a:off x="3318" y="1946488"/>
            <a:ext cx="5845246" cy="4536080"/>
          </a:xfrm>
          <a:prstGeom prst="rect">
            <a:avLst/>
          </a:prstGeom>
          <a:solidFill>
            <a:srgbClr val="FFFFFF">
              <a:lumMod val="95000"/>
            </a:srgbClr>
          </a:solidFill>
          <a:ln w="19050" algn="ctr">
            <a:noFill/>
            <a:miter lim="800000"/>
            <a:headEnd/>
            <a:tailEnd/>
          </a:ln>
        </p:spPr>
        <p:txBody>
          <a:bodyPr wrap="square" lIns="88900" tIns="88900" rIns="88900" bIns="88900" rtlCol="0" anchor="ctr"/>
          <a:lstStyle/>
          <a:p>
            <a:pPr marL="0" marR="0" lvl="0" indent="0" algn="ctr" defTabSz="1219140" eaLnBrk="1" fontAlgn="auto" latinLnBrk="0" hangingPunct="1">
              <a:lnSpc>
                <a:spcPct val="106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endParaRPr>
          </a:p>
        </p:txBody>
      </p:sp>
      <p:grpSp>
        <p:nvGrpSpPr>
          <p:cNvPr id="84" name="Group 83"/>
          <p:cNvGrpSpPr>
            <a:grpSpLocks noChangeAspect="1"/>
          </p:cNvGrpSpPr>
          <p:nvPr/>
        </p:nvGrpSpPr>
        <p:grpSpPr>
          <a:xfrm>
            <a:off x="5967504" y="1946488"/>
            <a:ext cx="190500" cy="4536080"/>
            <a:chOff x="6007100" y="2057400"/>
            <a:chExt cx="190500" cy="4114800"/>
          </a:xfrm>
        </p:grpSpPr>
        <p:cxnSp>
          <p:nvCxnSpPr>
            <p:cNvPr id="85" name="line0"/>
            <p:cNvCxnSpPr/>
            <p:nvPr/>
          </p:nvCxnSpPr>
          <p:spPr>
            <a:xfrm>
              <a:off x="6096000" y="2057400"/>
              <a:ext cx="0" cy="4114800"/>
            </a:xfrm>
            <a:prstGeom prst="line">
              <a:avLst/>
            </a:prstGeom>
            <a:noFill/>
            <a:ln w="6350" cap="flat" cmpd="sng" algn="ctr">
              <a:solidFill>
                <a:srgbClr val="CCCCCC"/>
              </a:solidFill>
              <a:prstDash val="solid"/>
              <a:miter lim="800000"/>
            </a:ln>
            <a:effectLst/>
          </p:spPr>
        </p:cxnSp>
        <p:sp>
          <p:nvSpPr>
            <p:cNvPr id="87" name="rect"/>
            <p:cNvSpPr/>
            <p:nvPr/>
          </p:nvSpPr>
          <p:spPr>
            <a:xfrm>
              <a:off x="6007100" y="3835400"/>
              <a:ext cx="190500" cy="558800"/>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cxnSp>
          <p:nvCxnSpPr>
            <p:cNvPr id="88" name="line1"/>
            <p:cNvCxnSpPr/>
            <p:nvPr/>
          </p:nvCxnSpPr>
          <p:spPr>
            <a:xfrm>
              <a:off x="6070600" y="3937000"/>
              <a:ext cx="82550" cy="194310"/>
            </a:xfrm>
            <a:prstGeom prst="line">
              <a:avLst/>
            </a:prstGeom>
            <a:noFill/>
            <a:ln w="50800" cap="flat" cmpd="sng" algn="ctr">
              <a:solidFill>
                <a:srgbClr val="000000"/>
              </a:solidFill>
              <a:prstDash val="solid"/>
              <a:miter lim="800000"/>
            </a:ln>
            <a:effectLst/>
          </p:spPr>
        </p:cxnSp>
        <p:cxnSp>
          <p:nvCxnSpPr>
            <p:cNvPr id="91" name="line2"/>
            <p:cNvCxnSpPr/>
            <p:nvPr/>
          </p:nvCxnSpPr>
          <p:spPr>
            <a:xfrm flipV="1">
              <a:off x="6070600" y="4114800"/>
              <a:ext cx="82550" cy="194310"/>
            </a:xfrm>
            <a:prstGeom prst="line">
              <a:avLst/>
            </a:prstGeom>
            <a:noFill/>
            <a:ln w="50800" cap="flat" cmpd="sng" algn="ctr">
              <a:solidFill>
                <a:srgbClr val="000000"/>
              </a:solidFill>
              <a:prstDash val="solid"/>
              <a:miter lim="800000"/>
            </a:ln>
            <a:effectLst/>
          </p:spPr>
        </p:cxnSp>
      </p:grpSp>
      <p:sp>
        <p:nvSpPr>
          <p:cNvPr id="105" name="Textfeld 69">
            <a:extLst>
              <a:ext uri="{FF2B5EF4-FFF2-40B4-BE49-F238E27FC236}">
                <a16:creationId xmlns:a16="http://schemas.microsoft.com/office/drawing/2014/main" id="{AA94DC5D-CCA4-4D0A-9A31-7971E32DA026}"/>
              </a:ext>
            </a:extLst>
          </p:cNvPr>
          <p:cNvSpPr txBox="1"/>
          <p:nvPr/>
        </p:nvSpPr>
        <p:spPr>
          <a:xfrm>
            <a:off x="6391044" y="2107958"/>
            <a:ext cx="5185260" cy="646331"/>
          </a:xfrm>
          <a:prstGeom prst="rect">
            <a:avLst/>
          </a:prstGeom>
          <a:noFill/>
          <a:ln>
            <a:noFill/>
          </a:ln>
        </p:spPr>
        <p:txBody>
          <a:bodyPr wrap="square" rtlCol="0" anchor="ctr">
            <a:spAutoFit/>
          </a:bodyPr>
          <a:lstStyle/>
          <a:p>
            <a:pPr marL="171450" indent="-171450">
              <a:buFont typeface="Arial" panose="020B0604020202020204" pitchFamily="34" charset="0"/>
              <a:buChar char="•"/>
              <a:defRPr/>
            </a:pPr>
            <a:r>
              <a:rPr lang="is-IS" sz="1200" dirty="0">
                <a:solidFill>
                  <a:srgbClr val="000000"/>
                </a:solidFill>
              </a:rPr>
              <a:t>Skattaslóð Brims inniheldur alla helstu skatta og opinber gjöld sem samstæðan greiðir eða innheimtir á Íslandi, ásamt </a:t>
            </a:r>
            <a:r>
              <a:rPr lang="is-IS" sz="1200" dirty="0" err="1">
                <a:solidFill>
                  <a:srgbClr val="000000"/>
                </a:solidFill>
              </a:rPr>
              <a:t>mótframlagi</a:t>
            </a:r>
            <a:r>
              <a:rPr lang="is-IS" sz="1200" dirty="0">
                <a:solidFill>
                  <a:srgbClr val="000000"/>
                </a:solidFill>
              </a:rPr>
              <a:t> í almenna </a:t>
            </a:r>
            <a:r>
              <a:rPr lang="is-IS" sz="1200" dirty="0" err="1">
                <a:solidFill>
                  <a:srgbClr val="000000"/>
                </a:solidFill>
              </a:rPr>
              <a:t>lífeyrissjóði</a:t>
            </a:r>
            <a:r>
              <a:rPr lang="is-IS" sz="1200" dirty="0">
                <a:solidFill>
                  <a:srgbClr val="000000"/>
                </a:solidFill>
              </a:rPr>
              <a:t> starfsmanna.</a:t>
            </a:r>
            <a:endParaRPr lang="is-IS" sz="1200" dirty="0">
              <a:solidFill>
                <a:srgbClr val="3A3838">
                  <a:lumMod val="75000"/>
                </a:srgbClr>
              </a:solidFill>
            </a:endParaRPr>
          </a:p>
        </p:txBody>
      </p:sp>
      <p:sp>
        <p:nvSpPr>
          <p:cNvPr id="121" name="TextBox 120">
            <a:extLst>
              <a:ext uri="{FF2B5EF4-FFF2-40B4-BE49-F238E27FC236}">
                <a16:creationId xmlns:a16="http://schemas.microsoft.com/office/drawing/2014/main" id="{231DE429-CE55-44CE-BA76-0FB12C3EEC43}"/>
              </a:ext>
            </a:extLst>
          </p:cNvPr>
          <p:cNvSpPr txBox="1"/>
          <p:nvPr/>
        </p:nvSpPr>
        <p:spPr>
          <a:xfrm>
            <a:off x="396969" y="1934414"/>
            <a:ext cx="5113850" cy="4524315"/>
          </a:xfrm>
          <a:prstGeom prst="rect">
            <a:avLst/>
          </a:prstGeom>
          <a:noFill/>
          <a:ln>
            <a:no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200" b="0" i="0" u="none" strike="noStrike" kern="1200" cap="none" spc="0" normalizeH="0" baseline="0" dirty="0">
                <a:ln>
                  <a:noFill/>
                </a:ln>
                <a:effectLst/>
                <a:uLnTx/>
                <a:uFillTx/>
                <a:cs typeface="Arial" panose="020B0604020202020204" pitchFamily="34" charset="0"/>
              </a:rPr>
              <a:t>Brim hf. og dótturfélög þess hér á landi (Brim)</a:t>
            </a:r>
            <a:r>
              <a:rPr kumimoji="0" lang="is-IS" sz="1200" b="0" i="0" u="none" strike="noStrike" kern="1200" cap="none" spc="0" normalizeH="0" dirty="0">
                <a:ln>
                  <a:noFill/>
                </a:ln>
                <a:effectLst/>
                <a:uLnTx/>
                <a:uFillTx/>
                <a:cs typeface="Arial" panose="020B0604020202020204" pitchFamily="34" charset="0"/>
              </a:rPr>
              <a:t> er eitt stærsta sjávarútvegsfyrirtæki landsins og jafnframt eitt það elsta en það á sér forsögu til ársins 1944.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s-IS" sz="1200" b="0" i="0" u="none" strike="noStrike" kern="1200" cap="none" spc="0" normalizeH="0" baseline="0" dirty="0">
              <a:ln>
                <a:noFill/>
              </a:ln>
              <a:effectLst/>
              <a:uLnTx/>
              <a:uFillTx/>
              <a:cs typeface="Arial" panose="020B0604020202020204" pitchFamily="34" charset="0"/>
            </a:endParaRPr>
          </a:p>
          <a:p>
            <a:pPr marL="171450" lvl="0" indent="-171450">
              <a:buFont typeface="Arial" panose="020B0604020202020204" pitchFamily="34" charset="0"/>
              <a:buChar char="•"/>
              <a:defRPr/>
            </a:pPr>
            <a:r>
              <a:rPr lang="is-IS" sz="1200" dirty="0">
                <a:cs typeface="Arial" panose="020B0604020202020204" pitchFamily="34" charset="0"/>
              </a:rPr>
              <a:t>Hjá Brim starfa 713 starfsmenn í landi og á sjó miðað við ársverk ársins 2022. Starfsstöðvar félagsins í landi eru í Reykjavík, Akranesi, Vopnafirði og Hafnarfirði.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s-IS" sz="1200" dirty="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200" b="0" i="0" u="none" strike="noStrike" kern="1200" cap="none" spc="0" normalizeH="0" baseline="0" dirty="0">
                <a:ln>
                  <a:noFill/>
                </a:ln>
                <a:effectLst/>
                <a:uLnTx/>
                <a:uFillTx/>
                <a:cs typeface="Arial" panose="020B0604020202020204" pitchFamily="34" charset="0"/>
              </a:rPr>
              <a:t>Á árinu 2022 gerði Brim út 3 uppsjávarskip, 3 ísfiskstogara, </a:t>
            </a:r>
            <a:r>
              <a:rPr lang="is-IS" sz="1200" dirty="0">
                <a:cs typeface="Arial" panose="020B0604020202020204" pitchFamily="34" charset="0"/>
              </a:rPr>
              <a:t>2 fry</a:t>
            </a:r>
            <a:r>
              <a:rPr kumimoji="0" lang="is-IS" sz="1200" b="0" i="0" u="none" strike="noStrike" kern="1200" cap="none" spc="0" normalizeH="0" baseline="0" dirty="0">
                <a:ln>
                  <a:noFill/>
                </a:ln>
                <a:effectLst/>
                <a:uLnTx/>
                <a:uFillTx/>
                <a:cs typeface="Arial" panose="020B0604020202020204" pitchFamily="34" charset="0"/>
              </a:rPr>
              <a:t>stiskip og </a:t>
            </a:r>
            <a:r>
              <a:rPr lang="is-IS" sz="1200" dirty="0">
                <a:cs typeface="Arial" panose="020B0604020202020204" pitchFamily="34" charset="0"/>
              </a:rPr>
              <a:t>1</a:t>
            </a:r>
            <a:r>
              <a:rPr kumimoji="0" lang="is-IS" sz="1200" b="0" i="0" u="none" strike="noStrike" kern="1200" cap="none" spc="0" normalizeH="0" baseline="0" dirty="0">
                <a:ln>
                  <a:noFill/>
                </a:ln>
                <a:effectLst/>
                <a:uLnTx/>
                <a:uFillTx/>
                <a:cs typeface="Arial" panose="020B0604020202020204" pitchFamily="34" charset="0"/>
              </a:rPr>
              <a:t> línubát en starfsemi</a:t>
            </a:r>
            <a:r>
              <a:rPr kumimoji="0" lang="is-IS" sz="1200" b="0" i="0" u="none" strike="noStrike" kern="1200" cap="none" spc="0" normalizeH="0" dirty="0">
                <a:ln>
                  <a:noFill/>
                </a:ln>
                <a:effectLst/>
                <a:uLnTx/>
                <a:uFillTx/>
                <a:cs typeface="Arial" panose="020B0604020202020204" pitchFamily="34" charset="0"/>
              </a:rPr>
              <a:t> félagsins spannar alla </a:t>
            </a:r>
            <a:r>
              <a:rPr lang="is-IS" sz="1200" dirty="0">
                <a:cs typeface="Arial" panose="020B0604020202020204" pitchFamily="34" charset="0"/>
              </a:rPr>
              <a:t>virðiskeðju sjávarútvegs, þ.e. veiðar, vinnslu, sölu og dreifingu.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s-IS" sz="1200" dirty="0">
              <a:cs typeface="Arial" panose="020B0604020202020204" pitchFamily="34" charset="0"/>
            </a:endParaRPr>
          </a:p>
          <a:p>
            <a:pPr marL="171450" lvl="0" indent="-171450">
              <a:buFont typeface="Arial" panose="020B0604020202020204" pitchFamily="34" charset="0"/>
              <a:buChar char="•"/>
              <a:defRPr/>
            </a:pPr>
            <a:r>
              <a:rPr lang="is-IS" sz="1200" dirty="0">
                <a:cs typeface="Arial" panose="020B0604020202020204" pitchFamily="34" charset="0"/>
              </a:rPr>
              <a:t>Á árinu 2022 veiddu skip félagsins 42.967 tonn af botnfiski og 151.039 tonn af uppsjávarfiski. </a:t>
            </a:r>
          </a:p>
          <a:p>
            <a:pPr lvl="0">
              <a:defRPr/>
            </a:pPr>
            <a:endParaRPr lang="is-IS" sz="1200" dirty="0">
              <a:cs typeface="Arial" panose="020B0604020202020204" pitchFamily="34" charset="0"/>
            </a:endParaRPr>
          </a:p>
          <a:p>
            <a:pPr marL="171450" lvl="0" indent="-171450">
              <a:buFont typeface="Arial" panose="020B0604020202020204" pitchFamily="34" charset="0"/>
              <a:buChar char="•"/>
              <a:defRPr/>
            </a:pPr>
            <a:r>
              <a:rPr lang="is-IS" sz="1200" dirty="0">
                <a:cs typeface="Arial" panose="020B0604020202020204" pitchFamily="34" charset="0"/>
              </a:rPr>
              <a:t>Rekstrartekjur Brims á árinu 2022 námu 46,1 milljörðum króna samanborið við 38,6 milljarða króna árið 2021.</a:t>
            </a:r>
          </a:p>
          <a:p>
            <a:pPr marL="171450" lvl="0" indent="-171450">
              <a:buFont typeface="Arial" panose="020B0604020202020204" pitchFamily="34" charset="0"/>
              <a:buChar char="•"/>
              <a:defRPr/>
            </a:pPr>
            <a:endParaRPr lang="is-IS" sz="1200" dirty="0">
              <a:cs typeface="Arial" panose="020B0604020202020204" pitchFamily="34" charset="0"/>
            </a:endParaRPr>
          </a:p>
          <a:p>
            <a:pPr marL="171450" lvl="0" indent="-171450">
              <a:buFont typeface="Arial" panose="020B0604020202020204" pitchFamily="34" charset="0"/>
              <a:buChar char="•"/>
              <a:defRPr/>
            </a:pPr>
            <a:r>
              <a:rPr lang="is-IS" sz="1200" dirty="0">
                <a:cs typeface="Arial" panose="020B0604020202020204" pitchFamily="34" charset="0"/>
              </a:rPr>
              <a:t>Auk starfsemi Brims á Íslandi þá er félagið með starfsemi í Japan, Kína og Hong Kong, og selur samstæðan afurðir sínar til landa um allan heim.</a:t>
            </a:r>
          </a:p>
          <a:p>
            <a:pPr marL="171450" lvl="0" indent="-171450">
              <a:buFont typeface="Arial" panose="020B0604020202020204" pitchFamily="34" charset="0"/>
              <a:buChar char="•"/>
              <a:defRPr/>
            </a:pPr>
            <a:endParaRPr lang="is-IS" sz="1200" dirty="0">
              <a:cs typeface="Arial" panose="020B0604020202020204" pitchFamily="34" charset="0"/>
            </a:endParaRPr>
          </a:p>
          <a:p>
            <a:pPr marL="171450" lvl="0" indent="-171450">
              <a:buFont typeface="Arial" panose="020B0604020202020204" pitchFamily="34" charset="0"/>
              <a:buChar char="•"/>
              <a:defRPr/>
            </a:pPr>
            <a:r>
              <a:rPr lang="is-IS" sz="1200" dirty="0">
                <a:cs typeface="Arial" panose="020B0604020202020204" pitchFamily="34" charset="0"/>
              </a:rPr>
              <a:t>Hlutverk Brims er að hámarka á ábyrgan hátt verðmæti og arðsemi veiðiheimilda. Virðing fyrir umhverfinu og lífríki sjávar er grundvallargildi í allri starfsemi félagsins.</a:t>
            </a:r>
            <a:endParaRPr kumimoji="0" lang="is-IS" sz="1200" b="0" i="0" u="none" strike="noStrike" kern="1200" cap="none" spc="0" normalizeH="0" baseline="0" dirty="0">
              <a:ln>
                <a:noFill/>
              </a:ln>
              <a:effectLst/>
              <a:uLnTx/>
              <a:uFillTx/>
              <a:cs typeface="Arial" panose="020B0604020202020204" pitchFamily="34" charset="0"/>
            </a:endParaRPr>
          </a:p>
        </p:txBody>
      </p:sp>
      <p:sp>
        <p:nvSpPr>
          <p:cNvPr id="122" name="New shape"/>
          <p:cNvSpPr/>
          <p:nvPr/>
        </p:nvSpPr>
        <p:spPr>
          <a:xfrm>
            <a:off x="496753" y="1568855"/>
            <a:ext cx="3543300" cy="292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cs typeface="Arial"/>
              </a:rPr>
              <a:t>Um Brim hf.</a:t>
            </a:r>
          </a:p>
        </p:txBody>
      </p:sp>
      <p:sp>
        <p:nvSpPr>
          <p:cNvPr id="123" name="New shape"/>
          <p:cNvSpPr/>
          <p:nvPr/>
        </p:nvSpPr>
        <p:spPr>
          <a:xfrm>
            <a:off x="6275259" y="1568855"/>
            <a:ext cx="3543300" cy="292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cs typeface="Arial"/>
              </a:rPr>
              <a:t>Um skattaslóðina</a:t>
            </a:r>
          </a:p>
        </p:txBody>
      </p:sp>
      <p:sp>
        <p:nvSpPr>
          <p:cNvPr id="134" name="Isosceles Triangle 133">
            <a:extLst>
              <a:ext uri="{FF2B5EF4-FFF2-40B4-BE49-F238E27FC236}">
                <a16:creationId xmlns:a16="http://schemas.microsoft.com/office/drawing/2014/main" id="{986E559F-4556-4871-9450-FF2D6F639BAD}"/>
              </a:ext>
            </a:extLst>
          </p:cNvPr>
          <p:cNvSpPr>
            <a:spLocks noChangeAspect="1"/>
          </p:cNvSpPr>
          <p:nvPr/>
        </p:nvSpPr>
        <p:spPr>
          <a:xfrm rot="3603356">
            <a:off x="9575437" y="4821154"/>
            <a:ext cx="897733" cy="773908"/>
          </a:xfrm>
          <a:prstGeom prst="triangle">
            <a:avLst/>
          </a:prstGeom>
          <a:solidFill>
            <a:srgbClr val="046A38"/>
          </a:solidFill>
          <a:ln w="12700" cap="flat" cmpd="sng" algn="ctr">
            <a:solidFill>
              <a:srgbClr val="046A38"/>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white"/>
              </a:solidFill>
              <a:effectLst/>
              <a:uLnTx/>
              <a:uFillTx/>
              <a:ea typeface="+mn-ea"/>
              <a:cs typeface="+mn-cs"/>
            </a:endParaRPr>
          </a:p>
        </p:txBody>
      </p:sp>
      <p:sp>
        <p:nvSpPr>
          <p:cNvPr id="135" name="Isosceles Triangle 134">
            <a:extLst>
              <a:ext uri="{FF2B5EF4-FFF2-40B4-BE49-F238E27FC236}">
                <a16:creationId xmlns:a16="http://schemas.microsoft.com/office/drawing/2014/main" id="{5D8D7559-7C7E-465E-83E1-5D1C65A99994}"/>
              </a:ext>
            </a:extLst>
          </p:cNvPr>
          <p:cNvSpPr>
            <a:spLocks noChangeAspect="1"/>
          </p:cNvSpPr>
          <p:nvPr/>
        </p:nvSpPr>
        <p:spPr>
          <a:xfrm rot="3603356">
            <a:off x="7897376" y="4821154"/>
            <a:ext cx="897733" cy="773908"/>
          </a:xfrm>
          <a:prstGeom prst="triangle">
            <a:avLst/>
          </a:prstGeom>
          <a:solidFill>
            <a:srgbClr val="0097A9"/>
          </a:solidFill>
          <a:ln w="12700" cap="flat" cmpd="sng" algn="ctr">
            <a:solidFill>
              <a:srgbClr val="0097A9"/>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white"/>
              </a:solidFill>
              <a:effectLst/>
              <a:uLnTx/>
              <a:uFillTx/>
              <a:ea typeface="+mn-ea"/>
              <a:cs typeface="+mn-cs"/>
            </a:endParaRPr>
          </a:p>
        </p:txBody>
      </p:sp>
      <p:sp>
        <p:nvSpPr>
          <p:cNvPr id="136" name="Oval 135">
            <a:extLst>
              <a:ext uri="{FF2B5EF4-FFF2-40B4-BE49-F238E27FC236}">
                <a16:creationId xmlns:a16="http://schemas.microsoft.com/office/drawing/2014/main" id="{65F132E7-3E40-4285-9349-F9F584F2A253}"/>
              </a:ext>
            </a:extLst>
          </p:cNvPr>
          <p:cNvSpPr>
            <a:spLocks noChangeAspect="1"/>
          </p:cNvSpPr>
          <p:nvPr/>
        </p:nvSpPr>
        <p:spPr>
          <a:xfrm>
            <a:off x="7548132" y="4811645"/>
            <a:ext cx="271250" cy="271250"/>
          </a:xfrm>
          <a:prstGeom prst="ellipse">
            <a:avLst/>
          </a:prstGeom>
          <a:solidFill>
            <a:srgbClr val="FFFFFF"/>
          </a:solidFill>
          <a:ln w="57150" cap="flat" cmpd="sng" algn="ctr">
            <a:solidFill>
              <a:srgbClr val="0097A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ea typeface="+mn-ea"/>
                <a:cs typeface="+mn-cs"/>
              </a:rPr>
              <a:t>1</a:t>
            </a:r>
          </a:p>
        </p:txBody>
      </p:sp>
      <p:sp>
        <p:nvSpPr>
          <p:cNvPr id="137" name="Oval 136">
            <a:extLst>
              <a:ext uri="{FF2B5EF4-FFF2-40B4-BE49-F238E27FC236}">
                <a16:creationId xmlns:a16="http://schemas.microsoft.com/office/drawing/2014/main" id="{50EE4490-25C8-4CAD-8ADA-5E6B37640E1E}"/>
              </a:ext>
            </a:extLst>
          </p:cNvPr>
          <p:cNvSpPr>
            <a:spLocks noChangeAspect="1"/>
          </p:cNvSpPr>
          <p:nvPr/>
        </p:nvSpPr>
        <p:spPr>
          <a:xfrm>
            <a:off x="10321254" y="4811645"/>
            <a:ext cx="271250" cy="271250"/>
          </a:xfrm>
          <a:prstGeom prst="ellipse">
            <a:avLst/>
          </a:prstGeom>
          <a:solidFill>
            <a:srgbClr val="FFFFFF"/>
          </a:solidFill>
          <a:ln w="57150" cap="flat" cmpd="sng" algn="ctr">
            <a:solidFill>
              <a:srgbClr val="046A3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ea typeface="+mn-ea"/>
                <a:cs typeface="+mn-cs"/>
              </a:rPr>
              <a:t>2</a:t>
            </a:r>
          </a:p>
        </p:txBody>
      </p:sp>
      <p:grpSp>
        <p:nvGrpSpPr>
          <p:cNvPr id="152" name="Group 151"/>
          <p:cNvGrpSpPr/>
          <p:nvPr/>
        </p:nvGrpSpPr>
        <p:grpSpPr>
          <a:xfrm>
            <a:off x="8099935" y="4626009"/>
            <a:ext cx="1924370" cy="1658942"/>
            <a:chOff x="4765833" y="2072668"/>
            <a:chExt cx="2751191" cy="2371719"/>
          </a:xfrm>
        </p:grpSpPr>
        <p:sp>
          <p:nvSpPr>
            <p:cNvPr id="153" name="Isosceles Triangle 152">
              <a:extLst>
                <a:ext uri="{FF2B5EF4-FFF2-40B4-BE49-F238E27FC236}">
                  <a16:creationId xmlns:a16="http://schemas.microsoft.com/office/drawing/2014/main" id="{DB00D02F-E6B8-4D61-979E-CAFB5EBE138A}"/>
                </a:ext>
              </a:extLst>
            </p:cNvPr>
            <p:cNvSpPr>
              <a:spLocks/>
            </p:cNvSpPr>
            <p:nvPr/>
          </p:nvSpPr>
          <p:spPr>
            <a:xfrm>
              <a:off x="4765833" y="2072668"/>
              <a:ext cx="2751191" cy="2371719"/>
            </a:xfrm>
            <a:prstGeom prst="triangle">
              <a:avLst/>
            </a:prstGeom>
            <a:solidFill>
              <a:srgbClr val="5A5A5A"/>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white"/>
                </a:solidFill>
                <a:effectLst/>
                <a:uLnTx/>
                <a:uFillTx/>
                <a:ea typeface="+mn-ea"/>
                <a:cs typeface="+mn-cs"/>
              </a:endParaRPr>
            </a:p>
          </p:txBody>
        </p:sp>
        <p:sp>
          <p:nvSpPr>
            <p:cNvPr id="154" name="Rectangle 153">
              <a:extLst>
                <a:ext uri="{FF2B5EF4-FFF2-40B4-BE49-F238E27FC236}">
                  <a16:creationId xmlns:a16="http://schemas.microsoft.com/office/drawing/2014/main" id="{BF29D5D1-21B0-4FBD-922A-F326642F01C0}"/>
                </a:ext>
              </a:extLst>
            </p:cNvPr>
            <p:cNvSpPr/>
            <p:nvPr/>
          </p:nvSpPr>
          <p:spPr>
            <a:xfrm>
              <a:off x="4989371" y="3946514"/>
              <a:ext cx="2304117" cy="39601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Skattasl</a:t>
              </a:r>
              <a:r>
                <a:rPr lang="en-US" sz="1200" b="1" kern="0" noProof="0" dirty="0">
                  <a:solidFill>
                    <a:prstClr val="white"/>
                  </a:solidFill>
                </a:rPr>
                <a:t>óð</a:t>
              </a:r>
              <a:endParaRPr kumimoji="0" lang="en-US" sz="1200" b="1" i="0" u="none" strike="noStrike" kern="0" cap="none" spc="0" normalizeH="0" baseline="0" noProof="0" dirty="0">
                <a:ln>
                  <a:noFill/>
                </a:ln>
                <a:solidFill>
                  <a:prstClr val="white"/>
                </a:solidFill>
                <a:effectLst/>
                <a:uLnTx/>
                <a:uFillTx/>
              </a:endParaRPr>
            </a:p>
          </p:txBody>
        </p:sp>
      </p:grpSp>
      <p:sp>
        <p:nvSpPr>
          <p:cNvPr id="164" name="Textfeld 69">
            <a:extLst>
              <a:ext uri="{FF2B5EF4-FFF2-40B4-BE49-F238E27FC236}">
                <a16:creationId xmlns:a16="http://schemas.microsoft.com/office/drawing/2014/main" id="{AA94DC5D-CCA4-4D0A-9A31-7971E32DA026}"/>
              </a:ext>
            </a:extLst>
          </p:cNvPr>
          <p:cNvSpPr txBox="1"/>
          <p:nvPr/>
        </p:nvSpPr>
        <p:spPr>
          <a:xfrm>
            <a:off x="6344254" y="4788128"/>
            <a:ext cx="1195032" cy="461665"/>
          </a:xfrm>
          <a:prstGeom prst="rect">
            <a:avLst/>
          </a:prstGeom>
          <a:noFill/>
          <a:ln>
            <a:noFill/>
          </a:ln>
        </p:spPr>
        <p:txBody>
          <a:bodyPr wrap="square" rtlCol="0" anchor="ctr">
            <a:spAutoFit/>
          </a:bodyPr>
          <a:lstStyle/>
          <a:p>
            <a:pPr>
              <a:defRPr/>
            </a:pPr>
            <a:r>
              <a:rPr lang="is-IS" sz="1200" dirty="0">
                <a:solidFill>
                  <a:srgbClr val="000000"/>
                </a:solidFill>
              </a:rPr>
              <a:t>Greiddir skattar og gjöld</a:t>
            </a:r>
            <a:endParaRPr lang="is-IS" sz="1200" dirty="0">
              <a:solidFill>
                <a:srgbClr val="3A3838">
                  <a:lumMod val="75000"/>
                </a:srgbClr>
              </a:solidFill>
            </a:endParaRPr>
          </a:p>
        </p:txBody>
      </p:sp>
      <p:sp>
        <p:nvSpPr>
          <p:cNvPr id="165" name="Textfeld 69">
            <a:extLst>
              <a:ext uri="{FF2B5EF4-FFF2-40B4-BE49-F238E27FC236}">
                <a16:creationId xmlns:a16="http://schemas.microsoft.com/office/drawing/2014/main" id="{AA94DC5D-CCA4-4D0A-9A31-7971E32DA026}"/>
              </a:ext>
            </a:extLst>
          </p:cNvPr>
          <p:cNvSpPr txBox="1"/>
          <p:nvPr/>
        </p:nvSpPr>
        <p:spPr>
          <a:xfrm>
            <a:off x="10283450" y="4788128"/>
            <a:ext cx="1195032" cy="461665"/>
          </a:xfrm>
          <a:prstGeom prst="rect">
            <a:avLst/>
          </a:prstGeom>
          <a:noFill/>
          <a:ln>
            <a:noFill/>
          </a:ln>
        </p:spPr>
        <p:txBody>
          <a:bodyPr wrap="square" rtlCol="0" anchor="ctr">
            <a:spAutoFit/>
          </a:bodyPr>
          <a:lstStyle/>
          <a:p>
            <a:pPr algn="r">
              <a:defRPr/>
            </a:pPr>
            <a:r>
              <a:rPr lang="is-IS" sz="1200" dirty="0">
                <a:solidFill>
                  <a:srgbClr val="000000"/>
                </a:solidFill>
              </a:rPr>
              <a:t>Innheimtir skattar</a:t>
            </a:r>
          </a:p>
        </p:txBody>
      </p:sp>
      <p:grpSp>
        <p:nvGrpSpPr>
          <p:cNvPr id="10" name="Group 9"/>
          <p:cNvGrpSpPr/>
          <p:nvPr/>
        </p:nvGrpSpPr>
        <p:grpSpPr>
          <a:xfrm>
            <a:off x="8793004" y="5264449"/>
            <a:ext cx="515422" cy="515420"/>
            <a:chOff x="3615685" y="1782701"/>
            <a:chExt cx="194279" cy="194278"/>
          </a:xfrm>
          <a:solidFill>
            <a:schemeClr val="bg1"/>
          </a:solidFill>
        </p:grpSpPr>
        <p:sp>
          <p:nvSpPr>
            <p:cNvPr id="166" name="Freeform 364">
              <a:extLst>
                <a:ext uri="{FF2B5EF4-FFF2-40B4-BE49-F238E27FC236}">
                  <a16:creationId xmlns:a16="http://schemas.microsoft.com/office/drawing/2014/main" id="{8079749E-D156-48EE-9ED6-96B6D6F6EFFB}"/>
                </a:ext>
              </a:extLst>
            </p:cNvPr>
            <p:cNvSpPr>
              <a:spLocks noEditPoints="1"/>
            </p:cNvSpPr>
            <p:nvPr/>
          </p:nvSpPr>
          <p:spPr bwMode="auto">
            <a:xfrm>
              <a:off x="3615685" y="1792469"/>
              <a:ext cx="184510" cy="184510"/>
            </a:xfrm>
            <a:custGeom>
              <a:avLst/>
              <a:gdLst>
                <a:gd name="T0" fmla="*/ 245 w 256"/>
                <a:gd name="T1" fmla="*/ 117 h 256"/>
                <a:gd name="T2" fmla="*/ 138 w 256"/>
                <a:gd name="T3" fmla="*/ 117 h 256"/>
                <a:gd name="T4" fmla="*/ 138 w 256"/>
                <a:gd name="T5" fmla="*/ 10 h 256"/>
                <a:gd name="T6" fmla="*/ 128 w 256"/>
                <a:gd name="T7" fmla="*/ 0 h 256"/>
                <a:gd name="T8" fmla="*/ 0 w 256"/>
                <a:gd name="T9" fmla="*/ 128 h 256"/>
                <a:gd name="T10" fmla="*/ 128 w 256"/>
                <a:gd name="T11" fmla="*/ 256 h 256"/>
                <a:gd name="T12" fmla="*/ 256 w 256"/>
                <a:gd name="T13" fmla="*/ 128 h 256"/>
                <a:gd name="T14" fmla="*/ 245 w 256"/>
                <a:gd name="T15" fmla="*/ 117 h 256"/>
                <a:gd name="T16" fmla="*/ 128 w 256"/>
                <a:gd name="T17" fmla="*/ 234 h 256"/>
                <a:gd name="T18" fmla="*/ 21 w 256"/>
                <a:gd name="T19" fmla="*/ 128 h 256"/>
                <a:gd name="T20" fmla="*/ 117 w 256"/>
                <a:gd name="T21" fmla="*/ 22 h 256"/>
                <a:gd name="T22" fmla="*/ 117 w 256"/>
                <a:gd name="T23" fmla="*/ 128 h 256"/>
                <a:gd name="T24" fmla="*/ 128 w 256"/>
                <a:gd name="T25" fmla="*/ 138 h 256"/>
                <a:gd name="T26" fmla="*/ 234 w 256"/>
                <a:gd name="T27" fmla="*/ 138 h 256"/>
                <a:gd name="T28" fmla="*/ 128 w 256"/>
                <a:gd name="T29" fmla="*/ 23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6" h="256">
                  <a:moveTo>
                    <a:pt x="245" y="117"/>
                  </a:moveTo>
                  <a:cubicBezTo>
                    <a:pt x="138" y="117"/>
                    <a:pt x="138" y="117"/>
                    <a:pt x="138" y="117"/>
                  </a:cubicBezTo>
                  <a:cubicBezTo>
                    <a:pt x="138" y="10"/>
                    <a:pt x="138" y="10"/>
                    <a:pt x="138" y="10"/>
                  </a:cubicBezTo>
                  <a:cubicBezTo>
                    <a:pt x="138" y="4"/>
                    <a:pt x="134" y="0"/>
                    <a:pt x="128" y="0"/>
                  </a:cubicBezTo>
                  <a:cubicBezTo>
                    <a:pt x="57" y="0"/>
                    <a:pt x="0" y="57"/>
                    <a:pt x="0" y="128"/>
                  </a:cubicBezTo>
                  <a:cubicBezTo>
                    <a:pt x="0" y="198"/>
                    <a:pt x="57" y="256"/>
                    <a:pt x="128" y="256"/>
                  </a:cubicBezTo>
                  <a:cubicBezTo>
                    <a:pt x="198" y="256"/>
                    <a:pt x="256" y="198"/>
                    <a:pt x="256" y="128"/>
                  </a:cubicBezTo>
                  <a:cubicBezTo>
                    <a:pt x="256" y="122"/>
                    <a:pt x="251" y="117"/>
                    <a:pt x="245" y="117"/>
                  </a:cubicBezTo>
                  <a:close/>
                  <a:moveTo>
                    <a:pt x="128" y="234"/>
                  </a:moveTo>
                  <a:cubicBezTo>
                    <a:pt x="69" y="234"/>
                    <a:pt x="21" y="186"/>
                    <a:pt x="21" y="128"/>
                  </a:cubicBezTo>
                  <a:cubicBezTo>
                    <a:pt x="21" y="72"/>
                    <a:pt x="63" y="27"/>
                    <a:pt x="117" y="22"/>
                  </a:cubicBezTo>
                  <a:cubicBezTo>
                    <a:pt x="117" y="128"/>
                    <a:pt x="117" y="128"/>
                    <a:pt x="117" y="128"/>
                  </a:cubicBezTo>
                  <a:cubicBezTo>
                    <a:pt x="117" y="134"/>
                    <a:pt x="122" y="138"/>
                    <a:pt x="128" y="138"/>
                  </a:cubicBezTo>
                  <a:cubicBezTo>
                    <a:pt x="234" y="138"/>
                    <a:pt x="234" y="138"/>
                    <a:pt x="234" y="138"/>
                  </a:cubicBezTo>
                  <a:cubicBezTo>
                    <a:pt x="228" y="192"/>
                    <a:pt x="183" y="234"/>
                    <a:pt x="128" y="2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67" name="Freeform 365">
              <a:extLst>
                <a:ext uri="{FF2B5EF4-FFF2-40B4-BE49-F238E27FC236}">
                  <a16:creationId xmlns:a16="http://schemas.microsoft.com/office/drawing/2014/main" id="{17D48AD7-61E6-45D0-A47C-D8D10E762111}"/>
                </a:ext>
              </a:extLst>
            </p:cNvPr>
            <p:cNvSpPr>
              <a:spLocks noEditPoints="1"/>
            </p:cNvSpPr>
            <p:nvPr/>
          </p:nvSpPr>
          <p:spPr bwMode="auto">
            <a:xfrm>
              <a:off x="3730733" y="1782701"/>
              <a:ext cx="79231" cy="79231"/>
            </a:xfrm>
            <a:custGeom>
              <a:avLst/>
              <a:gdLst>
                <a:gd name="T0" fmla="*/ 109 w 110"/>
                <a:gd name="T1" fmla="*/ 96 h 110"/>
                <a:gd name="T2" fmla="*/ 14 w 110"/>
                <a:gd name="T3" fmla="*/ 1 h 110"/>
                <a:gd name="T4" fmla="*/ 4 w 110"/>
                <a:gd name="T5" fmla="*/ 2 h 110"/>
                <a:gd name="T6" fmla="*/ 0 w 110"/>
                <a:gd name="T7" fmla="*/ 11 h 110"/>
                <a:gd name="T8" fmla="*/ 0 w 110"/>
                <a:gd name="T9" fmla="*/ 99 h 110"/>
                <a:gd name="T10" fmla="*/ 10 w 110"/>
                <a:gd name="T11" fmla="*/ 110 h 110"/>
                <a:gd name="T12" fmla="*/ 98 w 110"/>
                <a:gd name="T13" fmla="*/ 110 h 110"/>
                <a:gd name="T14" fmla="*/ 107 w 110"/>
                <a:gd name="T15" fmla="*/ 105 h 110"/>
                <a:gd name="T16" fmla="*/ 109 w 110"/>
                <a:gd name="T17" fmla="*/ 96 h 110"/>
                <a:gd name="T18" fmla="*/ 21 w 110"/>
                <a:gd name="T19" fmla="*/ 88 h 110"/>
                <a:gd name="T20" fmla="*/ 21 w 110"/>
                <a:gd name="T21" fmla="*/ 26 h 110"/>
                <a:gd name="T22" fmla="*/ 83 w 110"/>
                <a:gd name="T23" fmla="*/ 88 h 110"/>
                <a:gd name="T24" fmla="*/ 21 w 110"/>
                <a:gd name="T25" fmla="*/ 8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10">
                  <a:moveTo>
                    <a:pt x="109" y="96"/>
                  </a:moveTo>
                  <a:cubicBezTo>
                    <a:pt x="94" y="51"/>
                    <a:pt x="59" y="15"/>
                    <a:pt x="14" y="1"/>
                  </a:cubicBezTo>
                  <a:cubicBezTo>
                    <a:pt x="10" y="0"/>
                    <a:pt x="7" y="0"/>
                    <a:pt x="4" y="2"/>
                  </a:cubicBezTo>
                  <a:cubicBezTo>
                    <a:pt x="1" y="4"/>
                    <a:pt x="0" y="8"/>
                    <a:pt x="0" y="11"/>
                  </a:cubicBezTo>
                  <a:cubicBezTo>
                    <a:pt x="0" y="99"/>
                    <a:pt x="0" y="99"/>
                    <a:pt x="0" y="99"/>
                  </a:cubicBezTo>
                  <a:cubicBezTo>
                    <a:pt x="0" y="105"/>
                    <a:pt x="4" y="110"/>
                    <a:pt x="10" y="110"/>
                  </a:cubicBezTo>
                  <a:cubicBezTo>
                    <a:pt x="98" y="110"/>
                    <a:pt x="98" y="110"/>
                    <a:pt x="98" y="110"/>
                  </a:cubicBezTo>
                  <a:cubicBezTo>
                    <a:pt x="102" y="110"/>
                    <a:pt x="105" y="108"/>
                    <a:pt x="107" y="105"/>
                  </a:cubicBezTo>
                  <a:cubicBezTo>
                    <a:pt x="109" y="103"/>
                    <a:pt x="110" y="99"/>
                    <a:pt x="109" y="96"/>
                  </a:cubicBezTo>
                  <a:close/>
                  <a:moveTo>
                    <a:pt x="21" y="88"/>
                  </a:moveTo>
                  <a:cubicBezTo>
                    <a:pt x="21" y="26"/>
                    <a:pt x="21" y="26"/>
                    <a:pt x="21" y="26"/>
                  </a:cubicBezTo>
                  <a:cubicBezTo>
                    <a:pt x="48" y="39"/>
                    <a:pt x="70" y="61"/>
                    <a:pt x="83" y="88"/>
                  </a:cubicBezTo>
                  <a:lnTo>
                    <a:pt x="21" y="8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grpSp>
      <p:sp>
        <p:nvSpPr>
          <p:cNvPr id="168" name="Freeform 946">
            <a:extLst>
              <a:ext uri="{FF2B5EF4-FFF2-40B4-BE49-F238E27FC236}">
                <a16:creationId xmlns:a16="http://schemas.microsoft.com/office/drawing/2014/main" id="{46A7756E-5EC0-479B-90DE-D3C297DB60F0}"/>
              </a:ext>
            </a:extLst>
          </p:cNvPr>
          <p:cNvSpPr>
            <a:spLocks noEditPoints="1"/>
          </p:cNvSpPr>
          <p:nvPr/>
        </p:nvSpPr>
        <p:spPr bwMode="auto">
          <a:xfrm>
            <a:off x="8079297" y="5082895"/>
            <a:ext cx="306115" cy="366305"/>
          </a:xfrm>
          <a:custGeom>
            <a:avLst/>
            <a:gdLst>
              <a:gd name="T0" fmla="*/ 85 w 268"/>
              <a:gd name="T1" fmla="*/ 321 h 321"/>
              <a:gd name="T2" fmla="*/ 81 w 268"/>
              <a:gd name="T3" fmla="*/ 320 h 321"/>
              <a:gd name="T4" fmla="*/ 0 w 268"/>
              <a:gd name="T5" fmla="*/ 193 h 321"/>
              <a:gd name="T6" fmla="*/ 139 w 268"/>
              <a:gd name="T7" fmla="*/ 54 h 321"/>
              <a:gd name="T8" fmla="*/ 139 w 268"/>
              <a:gd name="T9" fmla="*/ 11 h 321"/>
              <a:gd name="T10" fmla="*/ 145 w 268"/>
              <a:gd name="T11" fmla="*/ 1 h 321"/>
              <a:gd name="T12" fmla="*/ 157 w 268"/>
              <a:gd name="T13" fmla="*/ 4 h 321"/>
              <a:gd name="T14" fmla="*/ 264 w 268"/>
              <a:gd name="T15" fmla="*/ 110 h 321"/>
              <a:gd name="T16" fmla="*/ 264 w 268"/>
              <a:gd name="T17" fmla="*/ 126 h 321"/>
              <a:gd name="T18" fmla="*/ 157 w 268"/>
              <a:gd name="T19" fmla="*/ 232 h 321"/>
              <a:gd name="T20" fmla="*/ 145 w 268"/>
              <a:gd name="T21" fmla="*/ 235 h 321"/>
              <a:gd name="T22" fmla="*/ 139 w 268"/>
              <a:gd name="T23" fmla="*/ 225 h 321"/>
              <a:gd name="T24" fmla="*/ 139 w 268"/>
              <a:gd name="T25" fmla="*/ 171 h 321"/>
              <a:gd name="T26" fmla="*/ 64 w 268"/>
              <a:gd name="T27" fmla="*/ 246 h 321"/>
              <a:gd name="T28" fmla="*/ 92 w 268"/>
              <a:gd name="T29" fmla="*/ 302 h 321"/>
              <a:gd name="T30" fmla="*/ 94 w 268"/>
              <a:gd name="T31" fmla="*/ 316 h 321"/>
              <a:gd name="T32" fmla="*/ 85 w 268"/>
              <a:gd name="T33" fmla="*/ 321 h 321"/>
              <a:gd name="T34" fmla="*/ 139 w 268"/>
              <a:gd name="T35" fmla="*/ 75 h 321"/>
              <a:gd name="T36" fmla="*/ 21 w 268"/>
              <a:gd name="T37" fmla="*/ 193 h 321"/>
              <a:gd name="T38" fmla="*/ 45 w 268"/>
              <a:gd name="T39" fmla="*/ 265 h 321"/>
              <a:gd name="T40" fmla="*/ 43 w 268"/>
              <a:gd name="T41" fmla="*/ 246 h 321"/>
              <a:gd name="T42" fmla="*/ 139 w 268"/>
              <a:gd name="T43" fmla="*/ 150 h 321"/>
              <a:gd name="T44" fmla="*/ 149 w 268"/>
              <a:gd name="T45" fmla="*/ 150 h 321"/>
              <a:gd name="T46" fmla="*/ 160 w 268"/>
              <a:gd name="T47" fmla="*/ 161 h 321"/>
              <a:gd name="T48" fmla="*/ 160 w 268"/>
              <a:gd name="T49" fmla="*/ 199 h 321"/>
              <a:gd name="T50" fmla="*/ 241 w 268"/>
              <a:gd name="T51" fmla="*/ 118 h 321"/>
              <a:gd name="T52" fmla="*/ 160 w 268"/>
              <a:gd name="T53" fmla="*/ 37 h 321"/>
              <a:gd name="T54" fmla="*/ 160 w 268"/>
              <a:gd name="T55" fmla="*/ 65 h 321"/>
              <a:gd name="T56" fmla="*/ 149 w 268"/>
              <a:gd name="T57" fmla="*/ 75 h 321"/>
              <a:gd name="T58" fmla="*/ 139 w 268"/>
              <a:gd name="T59" fmla="*/ 7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321">
                <a:moveTo>
                  <a:pt x="85" y="321"/>
                </a:moveTo>
                <a:cubicBezTo>
                  <a:pt x="84" y="321"/>
                  <a:pt x="82" y="320"/>
                  <a:pt x="81" y="320"/>
                </a:cubicBezTo>
                <a:cubicBezTo>
                  <a:pt x="32" y="298"/>
                  <a:pt x="0" y="248"/>
                  <a:pt x="0" y="193"/>
                </a:cubicBezTo>
                <a:cubicBezTo>
                  <a:pt x="0" y="116"/>
                  <a:pt x="62" y="54"/>
                  <a:pt x="139" y="54"/>
                </a:cubicBezTo>
                <a:cubicBezTo>
                  <a:pt x="139" y="11"/>
                  <a:pt x="139" y="11"/>
                  <a:pt x="139" y="11"/>
                </a:cubicBezTo>
                <a:cubicBezTo>
                  <a:pt x="139" y="7"/>
                  <a:pt x="141" y="3"/>
                  <a:pt x="145" y="1"/>
                </a:cubicBezTo>
                <a:cubicBezTo>
                  <a:pt x="149" y="0"/>
                  <a:pt x="154" y="1"/>
                  <a:pt x="157" y="4"/>
                </a:cubicBezTo>
                <a:cubicBezTo>
                  <a:pt x="264" y="110"/>
                  <a:pt x="264" y="110"/>
                  <a:pt x="264" y="110"/>
                </a:cubicBezTo>
                <a:cubicBezTo>
                  <a:pt x="268" y="115"/>
                  <a:pt x="268" y="121"/>
                  <a:pt x="264" y="126"/>
                </a:cubicBezTo>
                <a:cubicBezTo>
                  <a:pt x="157" y="232"/>
                  <a:pt x="157" y="232"/>
                  <a:pt x="157" y="232"/>
                </a:cubicBezTo>
                <a:cubicBezTo>
                  <a:pt x="154" y="235"/>
                  <a:pt x="149" y="236"/>
                  <a:pt x="145" y="235"/>
                </a:cubicBezTo>
                <a:cubicBezTo>
                  <a:pt x="141" y="233"/>
                  <a:pt x="139" y="229"/>
                  <a:pt x="139" y="225"/>
                </a:cubicBezTo>
                <a:cubicBezTo>
                  <a:pt x="139" y="171"/>
                  <a:pt x="139" y="171"/>
                  <a:pt x="139" y="171"/>
                </a:cubicBezTo>
                <a:cubicBezTo>
                  <a:pt x="87" y="171"/>
                  <a:pt x="64" y="209"/>
                  <a:pt x="64" y="246"/>
                </a:cubicBezTo>
                <a:cubicBezTo>
                  <a:pt x="64" y="267"/>
                  <a:pt x="74" y="287"/>
                  <a:pt x="92" y="302"/>
                </a:cubicBezTo>
                <a:cubicBezTo>
                  <a:pt x="96" y="305"/>
                  <a:pt x="97" y="311"/>
                  <a:pt x="94" y="316"/>
                </a:cubicBezTo>
                <a:cubicBezTo>
                  <a:pt x="92" y="319"/>
                  <a:pt x="89" y="321"/>
                  <a:pt x="85" y="321"/>
                </a:cubicBezTo>
                <a:close/>
                <a:moveTo>
                  <a:pt x="139" y="75"/>
                </a:moveTo>
                <a:cubicBezTo>
                  <a:pt x="74" y="75"/>
                  <a:pt x="21" y="128"/>
                  <a:pt x="21" y="193"/>
                </a:cubicBezTo>
                <a:cubicBezTo>
                  <a:pt x="21" y="220"/>
                  <a:pt x="30" y="245"/>
                  <a:pt x="45" y="265"/>
                </a:cubicBezTo>
                <a:cubicBezTo>
                  <a:pt x="44" y="259"/>
                  <a:pt x="43" y="253"/>
                  <a:pt x="43" y="246"/>
                </a:cubicBezTo>
                <a:cubicBezTo>
                  <a:pt x="43" y="189"/>
                  <a:pt x="82" y="150"/>
                  <a:pt x="139" y="150"/>
                </a:cubicBezTo>
                <a:cubicBezTo>
                  <a:pt x="149" y="150"/>
                  <a:pt x="149" y="150"/>
                  <a:pt x="149" y="150"/>
                </a:cubicBezTo>
                <a:cubicBezTo>
                  <a:pt x="155" y="150"/>
                  <a:pt x="160" y="155"/>
                  <a:pt x="160" y="161"/>
                </a:cubicBezTo>
                <a:cubicBezTo>
                  <a:pt x="160" y="199"/>
                  <a:pt x="160" y="199"/>
                  <a:pt x="160" y="199"/>
                </a:cubicBezTo>
                <a:cubicBezTo>
                  <a:pt x="241" y="118"/>
                  <a:pt x="241" y="118"/>
                  <a:pt x="241" y="118"/>
                </a:cubicBezTo>
                <a:cubicBezTo>
                  <a:pt x="160" y="37"/>
                  <a:pt x="160" y="37"/>
                  <a:pt x="160" y="37"/>
                </a:cubicBezTo>
                <a:cubicBezTo>
                  <a:pt x="160" y="65"/>
                  <a:pt x="160" y="65"/>
                  <a:pt x="160" y="65"/>
                </a:cubicBezTo>
                <a:cubicBezTo>
                  <a:pt x="160" y="71"/>
                  <a:pt x="155" y="75"/>
                  <a:pt x="149" y="75"/>
                </a:cubicBezTo>
                <a:lnTo>
                  <a:pt x="139" y="7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169" name="Freeform 946">
            <a:extLst>
              <a:ext uri="{FF2B5EF4-FFF2-40B4-BE49-F238E27FC236}">
                <a16:creationId xmlns:a16="http://schemas.microsoft.com/office/drawing/2014/main" id="{46A7756E-5EC0-479B-90DE-D3C297DB60F0}"/>
              </a:ext>
            </a:extLst>
          </p:cNvPr>
          <p:cNvSpPr>
            <a:spLocks noEditPoints="1"/>
          </p:cNvSpPr>
          <p:nvPr/>
        </p:nvSpPr>
        <p:spPr bwMode="auto">
          <a:xfrm rot="10800000" flipV="1">
            <a:off x="9743555" y="5082895"/>
            <a:ext cx="306000" cy="367200"/>
          </a:xfrm>
          <a:custGeom>
            <a:avLst/>
            <a:gdLst>
              <a:gd name="T0" fmla="*/ 85 w 268"/>
              <a:gd name="T1" fmla="*/ 321 h 321"/>
              <a:gd name="T2" fmla="*/ 81 w 268"/>
              <a:gd name="T3" fmla="*/ 320 h 321"/>
              <a:gd name="T4" fmla="*/ 0 w 268"/>
              <a:gd name="T5" fmla="*/ 193 h 321"/>
              <a:gd name="T6" fmla="*/ 139 w 268"/>
              <a:gd name="T7" fmla="*/ 54 h 321"/>
              <a:gd name="T8" fmla="*/ 139 w 268"/>
              <a:gd name="T9" fmla="*/ 11 h 321"/>
              <a:gd name="T10" fmla="*/ 145 w 268"/>
              <a:gd name="T11" fmla="*/ 1 h 321"/>
              <a:gd name="T12" fmla="*/ 157 w 268"/>
              <a:gd name="T13" fmla="*/ 4 h 321"/>
              <a:gd name="T14" fmla="*/ 264 w 268"/>
              <a:gd name="T15" fmla="*/ 110 h 321"/>
              <a:gd name="T16" fmla="*/ 264 w 268"/>
              <a:gd name="T17" fmla="*/ 126 h 321"/>
              <a:gd name="T18" fmla="*/ 157 w 268"/>
              <a:gd name="T19" fmla="*/ 232 h 321"/>
              <a:gd name="T20" fmla="*/ 145 w 268"/>
              <a:gd name="T21" fmla="*/ 235 h 321"/>
              <a:gd name="T22" fmla="*/ 139 w 268"/>
              <a:gd name="T23" fmla="*/ 225 h 321"/>
              <a:gd name="T24" fmla="*/ 139 w 268"/>
              <a:gd name="T25" fmla="*/ 171 h 321"/>
              <a:gd name="T26" fmla="*/ 64 w 268"/>
              <a:gd name="T27" fmla="*/ 246 h 321"/>
              <a:gd name="T28" fmla="*/ 92 w 268"/>
              <a:gd name="T29" fmla="*/ 302 h 321"/>
              <a:gd name="T30" fmla="*/ 94 w 268"/>
              <a:gd name="T31" fmla="*/ 316 h 321"/>
              <a:gd name="T32" fmla="*/ 85 w 268"/>
              <a:gd name="T33" fmla="*/ 321 h 321"/>
              <a:gd name="T34" fmla="*/ 139 w 268"/>
              <a:gd name="T35" fmla="*/ 75 h 321"/>
              <a:gd name="T36" fmla="*/ 21 w 268"/>
              <a:gd name="T37" fmla="*/ 193 h 321"/>
              <a:gd name="T38" fmla="*/ 45 w 268"/>
              <a:gd name="T39" fmla="*/ 265 h 321"/>
              <a:gd name="T40" fmla="*/ 43 w 268"/>
              <a:gd name="T41" fmla="*/ 246 h 321"/>
              <a:gd name="T42" fmla="*/ 139 w 268"/>
              <a:gd name="T43" fmla="*/ 150 h 321"/>
              <a:gd name="T44" fmla="*/ 149 w 268"/>
              <a:gd name="T45" fmla="*/ 150 h 321"/>
              <a:gd name="T46" fmla="*/ 160 w 268"/>
              <a:gd name="T47" fmla="*/ 161 h 321"/>
              <a:gd name="T48" fmla="*/ 160 w 268"/>
              <a:gd name="T49" fmla="*/ 199 h 321"/>
              <a:gd name="T50" fmla="*/ 241 w 268"/>
              <a:gd name="T51" fmla="*/ 118 h 321"/>
              <a:gd name="T52" fmla="*/ 160 w 268"/>
              <a:gd name="T53" fmla="*/ 37 h 321"/>
              <a:gd name="T54" fmla="*/ 160 w 268"/>
              <a:gd name="T55" fmla="*/ 65 h 321"/>
              <a:gd name="T56" fmla="*/ 149 w 268"/>
              <a:gd name="T57" fmla="*/ 75 h 321"/>
              <a:gd name="T58" fmla="*/ 139 w 268"/>
              <a:gd name="T59" fmla="*/ 7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321">
                <a:moveTo>
                  <a:pt x="85" y="321"/>
                </a:moveTo>
                <a:cubicBezTo>
                  <a:pt x="84" y="321"/>
                  <a:pt x="82" y="320"/>
                  <a:pt x="81" y="320"/>
                </a:cubicBezTo>
                <a:cubicBezTo>
                  <a:pt x="32" y="298"/>
                  <a:pt x="0" y="248"/>
                  <a:pt x="0" y="193"/>
                </a:cubicBezTo>
                <a:cubicBezTo>
                  <a:pt x="0" y="116"/>
                  <a:pt x="62" y="54"/>
                  <a:pt x="139" y="54"/>
                </a:cubicBezTo>
                <a:cubicBezTo>
                  <a:pt x="139" y="11"/>
                  <a:pt x="139" y="11"/>
                  <a:pt x="139" y="11"/>
                </a:cubicBezTo>
                <a:cubicBezTo>
                  <a:pt x="139" y="7"/>
                  <a:pt x="141" y="3"/>
                  <a:pt x="145" y="1"/>
                </a:cubicBezTo>
                <a:cubicBezTo>
                  <a:pt x="149" y="0"/>
                  <a:pt x="154" y="1"/>
                  <a:pt x="157" y="4"/>
                </a:cubicBezTo>
                <a:cubicBezTo>
                  <a:pt x="264" y="110"/>
                  <a:pt x="264" y="110"/>
                  <a:pt x="264" y="110"/>
                </a:cubicBezTo>
                <a:cubicBezTo>
                  <a:pt x="268" y="115"/>
                  <a:pt x="268" y="121"/>
                  <a:pt x="264" y="126"/>
                </a:cubicBezTo>
                <a:cubicBezTo>
                  <a:pt x="157" y="232"/>
                  <a:pt x="157" y="232"/>
                  <a:pt x="157" y="232"/>
                </a:cubicBezTo>
                <a:cubicBezTo>
                  <a:pt x="154" y="235"/>
                  <a:pt x="149" y="236"/>
                  <a:pt x="145" y="235"/>
                </a:cubicBezTo>
                <a:cubicBezTo>
                  <a:pt x="141" y="233"/>
                  <a:pt x="139" y="229"/>
                  <a:pt x="139" y="225"/>
                </a:cubicBezTo>
                <a:cubicBezTo>
                  <a:pt x="139" y="171"/>
                  <a:pt x="139" y="171"/>
                  <a:pt x="139" y="171"/>
                </a:cubicBezTo>
                <a:cubicBezTo>
                  <a:pt x="87" y="171"/>
                  <a:pt x="64" y="209"/>
                  <a:pt x="64" y="246"/>
                </a:cubicBezTo>
                <a:cubicBezTo>
                  <a:pt x="64" y="267"/>
                  <a:pt x="74" y="287"/>
                  <a:pt x="92" y="302"/>
                </a:cubicBezTo>
                <a:cubicBezTo>
                  <a:pt x="96" y="305"/>
                  <a:pt x="97" y="311"/>
                  <a:pt x="94" y="316"/>
                </a:cubicBezTo>
                <a:cubicBezTo>
                  <a:pt x="92" y="319"/>
                  <a:pt x="89" y="321"/>
                  <a:pt x="85" y="321"/>
                </a:cubicBezTo>
                <a:close/>
                <a:moveTo>
                  <a:pt x="139" y="75"/>
                </a:moveTo>
                <a:cubicBezTo>
                  <a:pt x="74" y="75"/>
                  <a:pt x="21" y="128"/>
                  <a:pt x="21" y="193"/>
                </a:cubicBezTo>
                <a:cubicBezTo>
                  <a:pt x="21" y="220"/>
                  <a:pt x="30" y="245"/>
                  <a:pt x="45" y="265"/>
                </a:cubicBezTo>
                <a:cubicBezTo>
                  <a:pt x="44" y="259"/>
                  <a:pt x="43" y="253"/>
                  <a:pt x="43" y="246"/>
                </a:cubicBezTo>
                <a:cubicBezTo>
                  <a:pt x="43" y="189"/>
                  <a:pt x="82" y="150"/>
                  <a:pt x="139" y="150"/>
                </a:cubicBezTo>
                <a:cubicBezTo>
                  <a:pt x="149" y="150"/>
                  <a:pt x="149" y="150"/>
                  <a:pt x="149" y="150"/>
                </a:cubicBezTo>
                <a:cubicBezTo>
                  <a:pt x="155" y="150"/>
                  <a:pt x="160" y="155"/>
                  <a:pt x="160" y="161"/>
                </a:cubicBezTo>
                <a:cubicBezTo>
                  <a:pt x="160" y="199"/>
                  <a:pt x="160" y="199"/>
                  <a:pt x="160" y="199"/>
                </a:cubicBezTo>
                <a:cubicBezTo>
                  <a:pt x="241" y="118"/>
                  <a:pt x="241" y="118"/>
                  <a:pt x="241" y="118"/>
                </a:cubicBezTo>
                <a:cubicBezTo>
                  <a:pt x="160" y="37"/>
                  <a:pt x="160" y="37"/>
                  <a:pt x="160" y="37"/>
                </a:cubicBezTo>
                <a:cubicBezTo>
                  <a:pt x="160" y="65"/>
                  <a:pt x="160" y="65"/>
                  <a:pt x="160" y="65"/>
                </a:cubicBezTo>
                <a:cubicBezTo>
                  <a:pt x="160" y="71"/>
                  <a:pt x="155" y="75"/>
                  <a:pt x="149" y="75"/>
                </a:cubicBezTo>
                <a:lnTo>
                  <a:pt x="139" y="7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44" name="Textfeld 69">
            <a:extLst>
              <a:ext uri="{FF2B5EF4-FFF2-40B4-BE49-F238E27FC236}">
                <a16:creationId xmlns:a16="http://schemas.microsoft.com/office/drawing/2014/main" id="{AA94DC5D-CCA4-4D0A-9A31-7971E32DA026}"/>
              </a:ext>
            </a:extLst>
          </p:cNvPr>
          <p:cNvSpPr txBox="1"/>
          <p:nvPr/>
        </p:nvSpPr>
        <p:spPr>
          <a:xfrm>
            <a:off x="6391044" y="3366279"/>
            <a:ext cx="5185260" cy="646331"/>
          </a:xfrm>
          <a:prstGeom prst="rect">
            <a:avLst/>
          </a:prstGeom>
          <a:noFill/>
          <a:ln>
            <a:noFill/>
          </a:ln>
        </p:spPr>
        <p:txBody>
          <a:bodyPr wrap="square" rtlCol="0" anchor="ctr">
            <a:spAutoFit/>
          </a:bodyPr>
          <a:lstStyle/>
          <a:p>
            <a:pPr marL="171450" indent="-171450">
              <a:buFont typeface="Arial" panose="020B0604020202020204" pitchFamily="34" charset="0"/>
              <a:buChar char="•"/>
              <a:defRPr/>
            </a:pPr>
            <a:r>
              <a:rPr lang="is-IS" sz="1200" dirty="0">
                <a:solidFill>
                  <a:srgbClr val="000000"/>
                </a:solidFill>
              </a:rPr>
              <a:t>Brim skilar ýmsum öðrum verðmætum til samfélagsins í formi launa, styrkja og viðskipta innan íslenska hagkerfisins sem gerð eru frekari skil í </a:t>
            </a:r>
            <a:r>
              <a:rPr lang="is-IS" sz="1200" dirty="0" err="1">
                <a:solidFill>
                  <a:srgbClr val="000000"/>
                </a:solidFill>
              </a:rPr>
              <a:t>samfélagsskýrslu</a:t>
            </a:r>
            <a:r>
              <a:rPr lang="is-IS" sz="1200" dirty="0">
                <a:solidFill>
                  <a:srgbClr val="000000"/>
                </a:solidFill>
              </a:rPr>
              <a:t> Brims.</a:t>
            </a:r>
          </a:p>
        </p:txBody>
      </p:sp>
      <p:sp>
        <p:nvSpPr>
          <p:cNvPr id="45" name="Textfeld 69">
            <a:extLst>
              <a:ext uri="{FF2B5EF4-FFF2-40B4-BE49-F238E27FC236}">
                <a16:creationId xmlns:a16="http://schemas.microsoft.com/office/drawing/2014/main" id="{AA94DC5D-CCA4-4D0A-9A31-7971E32DA026}"/>
              </a:ext>
            </a:extLst>
          </p:cNvPr>
          <p:cNvSpPr txBox="1"/>
          <p:nvPr/>
        </p:nvSpPr>
        <p:spPr>
          <a:xfrm>
            <a:off x="6391044" y="2737119"/>
            <a:ext cx="5185260" cy="646331"/>
          </a:xfrm>
          <a:prstGeom prst="rect">
            <a:avLst/>
          </a:prstGeom>
          <a:noFill/>
          <a:ln>
            <a:noFill/>
          </a:ln>
        </p:spPr>
        <p:txBody>
          <a:bodyPr wrap="square" rtlCol="0" anchor="ctr">
            <a:spAutoFit/>
          </a:bodyPr>
          <a:lstStyle/>
          <a:p>
            <a:pPr marL="171450" indent="-171450">
              <a:buFont typeface="Arial" panose="020B0604020202020204" pitchFamily="34" charset="0"/>
              <a:buChar char="•"/>
              <a:defRPr/>
            </a:pPr>
            <a:r>
              <a:rPr lang="is-IS" sz="1200" dirty="0">
                <a:solidFill>
                  <a:srgbClr val="000000"/>
                </a:solidFill>
              </a:rPr>
              <a:t>Upplýsingar sem koma fram í skattaslóð Brims er ætlað að varpa ljósi á umfang þess sem rekstur Brims skilar til samfélagsins í formi lögbundinna gjalda.</a:t>
            </a:r>
          </a:p>
        </p:txBody>
      </p:sp>
      <p:sp>
        <p:nvSpPr>
          <p:cNvPr id="34" name="Copyright">
            <a:extLst>
              <a:ext uri="{FF2B5EF4-FFF2-40B4-BE49-F238E27FC236}">
                <a16:creationId xmlns:a16="http://schemas.microsoft.com/office/drawing/2014/main" id="{7BED0732-A011-44E0-A739-42B43A7F4489}"/>
              </a:ext>
            </a:extLst>
          </p:cNvPr>
          <p:cNvSpPr txBox="1"/>
          <p:nvPr/>
        </p:nvSpPr>
        <p:spPr>
          <a:xfrm>
            <a:off x="374468" y="6602272"/>
            <a:ext cx="5113850"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ct val="0"/>
              </a:spcAft>
              <a:buClrTx/>
              <a:buSzTx/>
              <a:buFont typeface="Arial"/>
              <a:buNone/>
              <a:tabLst/>
              <a:defRPr/>
            </a:pPr>
            <a:r>
              <a:rPr kumimoji="0" lang="fr-FR" sz="900" b="0" i="0" u="none" strike="noStrike" kern="1200" cap="none" spc="0" normalizeH="0" baseline="0" noProof="0" dirty="0">
                <a:ln>
                  <a:noFill/>
                </a:ln>
                <a:solidFill>
                  <a:prstClr val="black"/>
                </a:solidFill>
                <a:effectLst/>
                <a:uLnTx/>
                <a:uFillTx/>
                <a:ea typeface="+mn-ea"/>
                <a:cs typeface="Calibri" panose="020F0502020204030204" pitchFamily="34" charset="0"/>
              </a:rPr>
              <a:t>© 2023</a:t>
            </a:r>
            <a:r>
              <a:rPr kumimoji="0" lang="fr-FR" sz="900" b="0" i="0" u="none" strike="noStrike" kern="1200" cap="none" spc="0" normalizeH="0" noProof="0" dirty="0">
                <a:ln>
                  <a:noFill/>
                </a:ln>
                <a:solidFill>
                  <a:prstClr val="black"/>
                </a:solidFill>
                <a:effectLst/>
                <a:uLnTx/>
                <a:uFillTx/>
                <a:ea typeface="+mn-ea"/>
                <a:cs typeface="Calibri" panose="020F0502020204030204" pitchFamily="34" charset="0"/>
              </a:rPr>
              <a:t> - </a:t>
            </a:r>
            <a:r>
              <a:rPr kumimoji="0" lang="fr-FR" sz="900" b="0" i="0" u="none" strike="noStrike" kern="1200" cap="none" spc="0" normalizeH="0" baseline="0" noProof="0" dirty="0">
                <a:ln>
                  <a:noFill/>
                </a:ln>
                <a:solidFill>
                  <a:prstClr val="black"/>
                </a:solidFill>
                <a:effectLst/>
                <a:uLnTx/>
                <a:uFillTx/>
                <a:ea typeface="+mn-ea"/>
                <a:cs typeface="Calibri" panose="020F0502020204030204" pitchFamily="34" charset="0"/>
              </a:rPr>
              <a:t>Deloitte ehf.</a:t>
            </a:r>
          </a:p>
        </p:txBody>
      </p:sp>
    </p:spTree>
    <p:extLst>
      <p:ext uri="{BB962C8B-B14F-4D97-AF65-F5344CB8AC3E}">
        <p14:creationId xmlns:p14="http://schemas.microsoft.com/office/powerpoint/2010/main" val="3632317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0DEF0EA4-FFDA-6F42-A0F9-BC06C3D880BD}"/>
              </a:ext>
            </a:extLst>
          </p:cNvPr>
          <p:cNvSpPr/>
          <p:nvPr/>
        </p:nvSpPr>
        <p:spPr>
          <a:xfrm>
            <a:off x="6275259" y="1971090"/>
            <a:ext cx="5590118" cy="4511477"/>
          </a:xfrm>
          <a:prstGeom prst="rect">
            <a:avLst/>
          </a:prstGeom>
          <a:solidFill>
            <a:srgbClr val="E7FFC9"/>
          </a:solidFill>
          <a:ln w="12700" cap="flat" cmpd="sng" algn="ctr">
            <a:noFill/>
            <a:prstDash val="solid"/>
            <a:miter lim="800000"/>
          </a:ln>
          <a:effectLst/>
        </p:spPr>
        <p:txBody>
          <a:bodyPr tIns="0" rtlCol="0" anchor="ctr"/>
          <a:lstStyle/>
          <a:p>
            <a:pPr marL="0" marR="0" lvl="0" indent="0" algn="ctr" defTabSz="914400" eaLnBrk="1" fontAlgn="auto" latinLnBrk="0" hangingPunct="1">
              <a:lnSpc>
                <a:spcPct val="100000"/>
              </a:lnSpc>
              <a:spcBef>
                <a:spcPts val="30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a typeface="+mn-ea"/>
              <a:cs typeface="+mn-cs"/>
            </a:endParaRPr>
          </a:p>
        </p:txBody>
      </p:sp>
      <p:sp>
        <p:nvSpPr>
          <p:cNvPr id="9" name="Rectangle 8">
            <a:extLst>
              <a:ext uri="{FF2B5EF4-FFF2-40B4-BE49-F238E27FC236}">
                <a16:creationId xmlns:a16="http://schemas.microsoft.com/office/drawing/2014/main" id="{A0001835-395F-40A9-AB80-648AD034C9C9}"/>
              </a:ext>
            </a:extLst>
          </p:cNvPr>
          <p:cNvSpPr/>
          <p:nvPr/>
        </p:nvSpPr>
        <p:spPr>
          <a:xfrm>
            <a:off x="0" y="0"/>
            <a:ext cx="12192000" cy="1077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Arial"/>
            </a:endParaRPr>
          </a:p>
        </p:txBody>
      </p:sp>
      <p:sp>
        <p:nvSpPr>
          <p:cNvPr id="13" name="Rectangle 12">
            <a:extLst>
              <a:ext uri="{FF2B5EF4-FFF2-40B4-BE49-F238E27FC236}">
                <a16:creationId xmlns:a16="http://schemas.microsoft.com/office/drawing/2014/main" id="{C6F2BA0E-79A2-43E3-A959-E0DC99620A60}"/>
              </a:ext>
            </a:extLst>
          </p:cNvPr>
          <p:cNvSpPr/>
          <p:nvPr/>
        </p:nvSpPr>
        <p:spPr>
          <a:xfrm>
            <a:off x="11641339" y="6602272"/>
            <a:ext cx="82985" cy="138499"/>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fld id="{C58DF478-B544-4ED8-9ED4-6A2648E2D233}" type="slidenum">
              <a:rPr kumimoji="0" lang="en-US" sz="900" b="0" i="0" u="none" strike="noStrike" kern="1200" cap="none" spc="0" normalizeH="0" baseline="0" noProof="0" smtClean="0">
                <a:ln>
                  <a:noFill/>
                </a:ln>
                <a:solidFill>
                  <a:prstClr val="black"/>
                </a:solidFill>
                <a:effectLst/>
                <a:uLnTx/>
                <a:uFillTx/>
                <a:latin typeface="Calibri"/>
                <a:ea typeface="+mn-ea"/>
                <a:cs typeface="Calibri" panose="020F0502020204030204" pitchFamily="34" charset="0"/>
              </a:rPr>
              <a:pPr marL="0" marR="0" lvl="0" indent="0" algn="r" defTabSz="914400" rtl="0" eaLnBrk="1" fontAlgn="auto" latinLnBrk="0" hangingPunct="1">
                <a:lnSpc>
                  <a:spcPct val="100000"/>
                </a:lnSpc>
                <a:spcBef>
                  <a:spcPct val="0"/>
                </a:spcBef>
                <a:spcAft>
                  <a:spcPct val="0"/>
                </a:spcAft>
                <a:buClrTx/>
                <a:buSzTx/>
                <a:buFontTx/>
                <a:buNone/>
                <a:tabLst/>
                <a:defRPr/>
              </a:pPr>
              <a:t>3</a:t>
            </a:fld>
            <a:endParaRPr kumimoji="0" lang="en-US" sz="900" b="0" i="0" u="none" strike="noStrike" kern="1200" cap="none" spc="0" normalizeH="0" baseline="0" noProof="0">
              <a:ln>
                <a:noFill/>
              </a:ln>
              <a:solidFill>
                <a:prstClr val="black"/>
              </a:solidFill>
              <a:effectLst/>
              <a:uLnTx/>
              <a:uFillTx/>
              <a:latin typeface="Calibri"/>
              <a:ea typeface="+mn-ea"/>
              <a:cs typeface="Arial"/>
            </a:endParaRPr>
          </a:p>
        </p:txBody>
      </p:sp>
      <p:sp>
        <p:nvSpPr>
          <p:cNvPr id="66" name="TextBox 65">
            <a:extLst>
              <a:ext uri="{FF2B5EF4-FFF2-40B4-BE49-F238E27FC236}">
                <a16:creationId xmlns:a16="http://schemas.microsoft.com/office/drawing/2014/main" id="{3B36B9E3-164B-4D20-B879-A8996A69E9AD}"/>
              </a:ext>
            </a:extLst>
          </p:cNvPr>
          <p:cNvSpPr txBox="1"/>
          <p:nvPr/>
        </p:nvSpPr>
        <p:spPr>
          <a:xfrm>
            <a:off x="374469" y="256903"/>
            <a:ext cx="412471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is-IS" sz="1400" b="1" i="0" u="none" strike="noStrike" kern="1200" cap="none" spc="100" normalizeH="0" baseline="0" noProof="0" dirty="0">
                <a:ln>
                  <a:noFill/>
                </a:ln>
                <a:solidFill>
                  <a:srgbClr val="00A3E0"/>
                </a:solidFill>
                <a:effectLst/>
                <a:uLnTx/>
                <a:uFillTx/>
                <a:latin typeface="Calibri"/>
                <a:cs typeface="Arial"/>
              </a:rPr>
              <a:t>Skattaslóð Brims hf. </a:t>
            </a:r>
            <a:r>
              <a:rPr lang="is-IS" sz="1400" b="1" spc="100" dirty="0">
                <a:solidFill>
                  <a:srgbClr val="00A3E0"/>
                </a:solidFill>
                <a:latin typeface="Calibri"/>
                <a:cs typeface="Arial"/>
              </a:rPr>
              <a:t>og íslenskra dótturfélaga</a:t>
            </a:r>
            <a:endParaRPr kumimoji="0" lang="is-IS" sz="1400" b="0" i="1" u="none" strike="noStrike" kern="1200" cap="none" spc="0" normalizeH="0" baseline="0" noProof="0" dirty="0">
              <a:ln>
                <a:noFill/>
              </a:ln>
              <a:solidFill>
                <a:srgbClr val="00A3E0"/>
              </a:solidFill>
              <a:effectLst/>
              <a:uLnTx/>
              <a:uFillTx/>
              <a:latin typeface="Calibri"/>
              <a:cs typeface="Arial"/>
            </a:endParaRPr>
          </a:p>
        </p:txBody>
      </p:sp>
      <p:sp>
        <p:nvSpPr>
          <p:cNvPr id="71" name="TextBox 70">
            <a:extLst>
              <a:ext uri="{FF2B5EF4-FFF2-40B4-BE49-F238E27FC236}">
                <a16:creationId xmlns:a16="http://schemas.microsoft.com/office/drawing/2014/main" id="{A1693E27-6C91-4A9E-AD98-5431AD25B51B}"/>
              </a:ext>
            </a:extLst>
          </p:cNvPr>
          <p:cNvSpPr txBox="1"/>
          <p:nvPr/>
        </p:nvSpPr>
        <p:spPr>
          <a:xfrm>
            <a:off x="374469" y="496388"/>
            <a:ext cx="40325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2400" b="1" i="0" u="none" strike="noStrike" kern="1200" cap="none" spc="0" normalizeH="0" baseline="0" noProof="0" dirty="0">
                <a:ln>
                  <a:noFill/>
                </a:ln>
                <a:solidFill>
                  <a:prstClr val="white"/>
                </a:solidFill>
                <a:effectLst/>
                <a:uLnTx/>
                <a:uFillTx/>
                <a:latin typeface="Calibri"/>
                <a:ea typeface="+mn-ea"/>
                <a:cs typeface="Arial"/>
              </a:rPr>
              <a:t>Framlag</a:t>
            </a:r>
            <a:r>
              <a:rPr kumimoji="0" lang="is-IS" sz="2400" b="1" i="0" u="none" strike="noStrike" kern="1200" cap="none" spc="0" normalizeH="0" noProof="0" dirty="0">
                <a:ln>
                  <a:noFill/>
                </a:ln>
                <a:solidFill>
                  <a:prstClr val="white"/>
                </a:solidFill>
                <a:effectLst/>
                <a:uLnTx/>
                <a:uFillTx/>
                <a:latin typeface="Calibri"/>
                <a:ea typeface="+mn-ea"/>
                <a:cs typeface="Arial"/>
              </a:rPr>
              <a:t> Brims til samfélagsins</a:t>
            </a:r>
            <a:endParaRPr kumimoji="0" lang="is-IS" sz="2400" b="1" i="0" u="none" strike="noStrike" kern="1200" cap="none" spc="0" normalizeH="0" baseline="0" noProof="0" dirty="0">
              <a:ln>
                <a:noFill/>
              </a:ln>
              <a:solidFill>
                <a:prstClr val="white"/>
              </a:solidFill>
              <a:effectLst/>
              <a:uLnTx/>
              <a:uFillTx/>
              <a:latin typeface="Calibri"/>
              <a:ea typeface="+mn-ea"/>
              <a:cs typeface="Arial"/>
            </a:endParaRPr>
          </a:p>
        </p:txBody>
      </p:sp>
      <p:sp>
        <p:nvSpPr>
          <p:cNvPr id="90" name="Rectangle 89"/>
          <p:cNvSpPr/>
          <p:nvPr/>
        </p:nvSpPr>
        <p:spPr bwMode="gray">
          <a:xfrm>
            <a:off x="3317" y="1946488"/>
            <a:ext cx="5846929" cy="4536080"/>
          </a:xfrm>
          <a:prstGeom prst="rect">
            <a:avLst/>
          </a:prstGeom>
          <a:solidFill>
            <a:srgbClr val="FFFFFF">
              <a:lumMod val="95000"/>
            </a:srgbClr>
          </a:solidFill>
          <a:ln w="19050" algn="ctr">
            <a:noFill/>
            <a:miter lim="800000"/>
            <a:headEnd/>
            <a:tailEnd/>
          </a:ln>
        </p:spPr>
        <p:txBody>
          <a:bodyPr wrap="square" lIns="88900" tIns="88900" rIns="88900" bIns="88900" rtlCol="0" anchor="ctr"/>
          <a:lstStyle/>
          <a:p>
            <a:pPr marL="0" marR="0" lvl="0" indent="0" algn="ctr" defTabSz="1219140" eaLnBrk="1" fontAlgn="auto" latinLnBrk="0" hangingPunct="1">
              <a:lnSpc>
                <a:spcPct val="106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mj-lt"/>
            </a:endParaRPr>
          </a:p>
        </p:txBody>
      </p:sp>
      <p:sp>
        <p:nvSpPr>
          <p:cNvPr id="94" name="New shape"/>
          <p:cNvSpPr/>
          <p:nvPr/>
        </p:nvSpPr>
        <p:spPr>
          <a:xfrm>
            <a:off x="496753" y="1568855"/>
            <a:ext cx="3543300" cy="292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chemeClr val="tx1"/>
                </a:solidFill>
                <a:effectLst/>
                <a:uLnTx/>
                <a:uFillTx/>
                <a:cs typeface="Arial"/>
              </a:rPr>
              <a:t>Skattaslóð</a:t>
            </a:r>
            <a:r>
              <a:rPr kumimoji="0" lang="en-US" sz="1400" b="1" i="0" u="none" strike="noStrike" kern="1200" cap="none" spc="0" normalizeH="0" noProof="0" dirty="0">
                <a:ln>
                  <a:noFill/>
                </a:ln>
                <a:solidFill>
                  <a:schemeClr val="tx1"/>
                </a:solidFill>
                <a:effectLst/>
                <a:uLnTx/>
                <a:uFillTx/>
                <a:cs typeface="Arial"/>
              </a:rPr>
              <a:t> Brims 2022</a:t>
            </a:r>
            <a:endParaRPr kumimoji="0" lang="en-US" sz="1400" b="1" i="0" u="none" strike="noStrike" kern="1200" cap="none" spc="0" normalizeH="0" baseline="0" noProof="0" dirty="0">
              <a:ln>
                <a:noFill/>
              </a:ln>
              <a:solidFill>
                <a:schemeClr val="tx1"/>
              </a:solidFill>
              <a:effectLst/>
              <a:uLnTx/>
              <a:uFillTx/>
              <a:cs typeface="Arial"/>
            </a:endParaRPr>
          </a:p>
        </p:txBody>
      </p:sp>
      <p:grpSp>
        <p:nvGrpSpPr>
          <p:cNvPr id="96" name="Group 95"/>
          <p:cNvGrpSpPr>
            <a:grpSpLocks noChangeAspect="1"/>
          </p:cNvGrpSpPr>
          <p:nvPr/>
        </p:nvGrpSpPr>
        <p:grpSpPr>
          <a:xfrm>
            <a:off x="5967504" y="1946488"/>
            <a:ext cx="190500" cy="4536080"/>
            <a:chOff x="6007100" y="2057400"/>
            <a:chExt cx="190500" cy="4114800"/>
          </a:xfrm>
        </p:grpSpPr>
        <p:cxnSp>
          <p:nvCxnSpPr>
            <p:cNvPr id="98" name="line0"/>
            <p:cNvCxnSpPr/>
            <p:nvPr/>
          </p:nvCxnSpPr>
          <p:spPr>
            <a:xfrm>
              <a:off x="6096000" y="2057400"/>
              <a:ext cx="0" cy="4114800"/>
            </a:xfrm>
            <a:prstGeom prst="line">
              <a:avLst/>
            </a:prstGeom>
            <a:noFill/>
            <a:ln w="6350" cap="flat" cmpd="sng" algn="ctr">
              <a:solidFill>
                <a:srgbClr val="CCCCCC"/>
              </a:solidFill>
              <a:prstDash val="solid"/>
              <a:miter lim="800000"/>
            </a:ln>
            <a:effectLst/>
          </p:spPr>
        </p:cxnSp>
        <p:sp>
          <p:nvSpPr>
            <p:cNvPr id="99" name="rect"/>
            <p:cNvSpPr/>
            <p:nvPr/>
          </p:nvSpPr>
          <p:spPr>
            <a:xfrm>
              <a:off x="6007100" y="3835400"/>
              <a:ext cx="190500" cy="558800"/>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j-lt"/>
                <a:ea typeface="+mn-ea"/>
                <a:cs typeface="+mn-cs"/>
              </a:endParaRPr>
            </a:p>
          </p:txBody>
        </p:sp>
        <p:cxnSp>
          <p:nvCxnSpPr>
            <p:cNvPr id="100" name="line1"/>
            <p:cNvCxnSpPr/>
            <p:nvPr/>
          </p:nvCxnSpPr>
          <p:spPr>
            <a:xfrm>
              <a:off x="6070600" y="3937000"/>
              <a:ext cx="82550" cy="194310"/>
            </a:xfrm>
            <a:prstGeom prst="line">
              <a:avLst/>
            </a:prstGeom>
            <a:noFill/>
            <a:ln w="50800" cap="flat" cmpd="sng" algn="ctr">
              <a:solidFill>
                <a:srgbClr val="000000"/>
              </a:solidFill>
              <a:prstDash val="solid"/>
              <a:miter lim="800000"/>
            </a:ln>
            <a:effectLst/>
          </p:spPr>
        </p:cxnSp>
        <p:cxnSp>
          <p:nvCxnSpPr>
            <p:cNvPr id="101" name="line2"/>
            <p:cNvCxnSpPr/>
            <p:nvPr/>
          </p:nvCxnSpPr>
          <p:spPr>
            <a:xfrm flipV="1">
              <a:off x="6070600" y="4114800"/>
              <a:ext cx="82550" cy="194310"/>
            </a:xfrm>
            <a:prstGeom prst="line">
              <a:avLst/>
            </a:prstGeom>
            <a:noFill/>
            <a:ln w="50800" cap="flat" cmpd="sng" algn="ctr">
              <a:solidFill>
                <a:srgbClr val="000000"/>
              </a:solidFill>
              <a:prstDash val="solid"/>
              <a:miter lim="800000"/>
            </a:ln>
            <a:effectLst/>
          </p:spPr>
        </p:cxnSp>
      </p:grpSp>
      <p:graphicFrame>
        <p:nvGraphicFramePr>
          <p:cNvPr id="114" name="Chart Placeholder 14"/>
          <p:cNvGraphicFramePr>
            <a:graphicFrameLocks/>
          </p:cNvGraphicFramePr>
          <p:nvPr>
            <p:extLst>
              <p:ext uri="{D42A27DB-BD31-4B8C-83A1-F6EECF244321}">
                <p14:modId xmlns:p14="http://schemas.microsoft.com/office/powerpoint/2010/main" val="1052910135"/>
              </p:ext>
            </p:extLst>
          </p:nvPr>
        </p:nvGraphicFramePr>
        <p:xfrm>
          <a:off x="496754" y="2051143"/>
          <a:ext cx="5041284" cy="43129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Placeholder 36"/>
          <p:cNvGraphicFramePr>
            <a:graphicFrameLocks/>
          </p:cNvGraphicFramePr>
          <p:nvPr>
            <p:extLst>
              <p:ext uri="{D42A27DB-BD31-4B8C-83A1-F6EECF244321}">
                <p14:modId xmlns:p14="http://schemas.microsoft.com/office/powerpoint/2010/main" val="3034454052"/>
              </p:ext>
            </p:extLst>
          </p:nvPr>
        </p:nvGraphicFramePr>
        <p:xfrm>
          <a:off x="5334837" y="2161278"/>
          <a:ext cx="7267762" cy="4406823"/>
        </p:xfrm>
        <a:graphic>
          <a:graphicData uri="http://schemas.openxmlformats.org/drawingml/2006/chart">
            <c:chart xmlns:c="http://schemas.openxmlformats.org/drawingml/2006/chart" xmlns:r="http://schemas.openxmlformats.org/officeDocument/2006/relationships" r:id="rId4"/>
          </a:graphicData>
        </a:graphic>
      </p:graphicFrame>
      <p:sp>
        <p:nvSpPr>
          <p:cNvPr id="28" name="New shape"/>
          <p:cNvSpPr/>
          <p:nvPr/>
        </p:nvSpPr>
        <p:spPr>
          <a:xfrm>
            <a:off x="8625222" y="4125627"/>
            <a:ext cx="890192" cy="25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j-lt"/>
                <a:cs typeface="Arial"/>
              </a:rPr>
              <a:t>2022</a:t>
            </a:r>
          </a:p>
        </p:txBody>
      </p:sp>
      <p:sp>
        <p:nvSpPr>
          <p:cNvPr id="17" name="Copyright">
            <a:extLst>
              <a:ext uri="{FF2B5EF4-FFF2-40B4-BE49-F238E27FC236}">
                <a16:creationId xmlns:a16="http://schemas.microsoft.com/office/drawing/2014/main" id="{DF3958E3-92DF-49D4-97AA-E8E710E588FD}"/>
              </a:ext>
            </a:extLst>
          </p:cNvPr>
          <p:cNvSpPr txBox="1"/>
          <p:nvPr/>
        </p:nvSpPr>
        <p:spPr>
          <a:xfrm>
            <a:off x="374468" y="6602272"/>
            <a:ext cx="5113850"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ct val="0"/>
              </a:spcAft>
              <a:buClrTx/>
              <a:buSzTx/>
              <a:buFont typeface="Arial"/>
              <a:buNone/>
              <a:tabLst/>
              <a:defRPr/>
            </a:pPr>
            <a:r>
              <a:rPr kumimoji="0" lang="fr-FR" sz="9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 2023</a:t>
            </a:r>
            <a:r>
              <a:rPr kumimoji="0" lang="fr-FR" sz="900" b="0" i="0" u="none" strike="noStrike" kern="1200" cap="none" spc="0" normalizeH="0" noProof="0" dirty="0">
                <a:ln>
                  <a:noFill/>
                </a:ln>
                <a:solidFill>
                  <a:prstClr val="black"/>
                </a:solidFill>
                <a:effectLst/>
                <a:uLnTx/>
                <a:uFillTx/>
                <a:latin typeface="+mj-lt"/>
                <a:ea typeface="+mn-ea"/>
                <a:cs typeface="Calibri" panose="020F0502020204030204" pitchFamily="34" charset="0"/>
              </a:rPr>
              <a:t> - </a:t>
            </a:r>
            <a:r>
              <a:rPr kumimoji="0" lang="fr-FR" sz="9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Deloitte ehf.</a:t>
            </a:r>
          </a:p>
        </p:txBody>
      </p:sp>
    </p:spTree>
    <p:extLst>
      <p:ext uri="{BB962C8B-B14F-4D97-AF65-F5344CB8AC3E}">
        <p14:creationId xmlns:p14="http://schemas.microsoft.com/office/powerpoint/2010/main" val="311001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0DEF0EA4-FFDA-6F42-A0F9-BC06C3D880BD}"/>
              </a:ext>
            </a:extLst>
          </p:cNvPr>
          <p:cNvSpPr/>
          <p:nvPr/>
        </p:nvSpPr>
        <p:spPr>
          <a:xfrm>
            <a:off x="6275259" y="1971090"/>
            <a:ext cx="5590118" cy="4511477"/>
          </a:xfrm>
          <a:prstGeom prst="rect">
            <a:avLst/>
          </a:prstGeom>
          <a:solidFill>
            <a:srgbClr val="E7FFC9"/>
          </a:solidFill>
          <a:ln w="12700" cap="flat" cmpd="sng" algn="ctr">
            <a:noFill/>
            <a:prstDash val="solid"/>
            <a:miter lim="800000"/>
          </a:ln>
          <a:effectLst/>
        </p:spPr>
        <p:txBody>
          <a:bodyPr tIns="0" rtlCol="0" anchor="ct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a:endParaRPr>
          </a:p>
        </p:txBody>
      </p:sp>
      <p:sp>
        <p:nvSpPr>
          <p:cNvPr id="9" name="Rectangle 8">
            <a:extLst>
              <a:ext uri="{FF2B5EF4-FFF2-40B4-BE49-F238E27FC236}">
                <a16:creationId xmlns:a16="http://schemas.microsoft.com/office/drawing/2014/main" id="{A0001835-395F-40A9-AB80-648AD034C9C9}"/>
              </a:ext>
            </a:extLst>
          </p:cNvPr>
          <p:cNvSpPr/>
          <p:nvPr/>
        </p:nvSpPr>
        <p:spPr>
          <a:xfrm>
            <a:off x="0" y="0"/>
            <a:ext cx="12192000" cy="1077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Arial"/>
            </a:endParaRPr>
          </a:p>
        </p:txBody>
      </p:sp>
      <p:sp>
        <p:nvSpPr>
          <p:cNvPr id="13" name="Rectangle 12">
            <a:extLst>
              <a:ext uri="{FF2B5EF4-FFF2-40B4-BE49-F238E27FC236}">
                <a16:creationId xmlns:a16="http://schemas.microsoft.com/office/drawing/2014/main" id="{C6F2BA0E-79A2-43E3-A959-E0DC99620A60}"/>
              </a:ext>
            </a:extLst>
          </p:cNvPr>
          <p:cNvSpPr/>
          <p:nvPr/>
        </p:nvSpPr>
        <p:spPr>
          <a:xfrm>
            <a:off x="11641339" y="6602272"/>
            <a:ext cx="82985" cy="138499"/>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fld id="{C58DF478-B544-4ED8-9ED4-6A2648E2D233}" type="slidenum">
              <a:rPr kumimoji="0" lang="en-US" sz="900" b="0" i="0" u="none" strike="noStrike" kern="1200" cap="none" spc="0" normalizeH="0" baseline="0" noProof="0" smtClean="0">
                <a:ln>
                  <a:noFill/>
                </a:ln>
                <a:solidFill>
                  <a:prstClr val="black"/>
                </a:solidFill>
                <a:effectLst/>
                <a:uLnTx/>
                <a:uFillTx/>
                <a:latin typeface="Calibri"/>
                <a:ea typeface="+mn-ea"/>
                <a:cs typeface="Calibri" panose="020F0502020204030204" pitchFamily="34" charset="0"/>
              </a:rPr>
              <a:pPr marL="0" marR="0" lvl="0" indent="0" algn="r" defTabSz="914400" rtl="0" eaLnBrk="1" fontAlgn="auto" latinLnBrk="0" hangingPunct="1">
                <a:lnSpc>
                  <a:spcPct val="100000"/>
                </a:lnSpc>
                <a:spcBef>
                  <a:spcPct val="0"/>
                </a:spcBef>
                <a:spcAft>
                  <a:spcPct val="0"/>
                </a:spcAft>
                <a:buClrTx/>
                <a:buSzTx/>
                <a:buFontTx/>
                <a:buNone/>
                <a:tabLst/>
                <a:defRPr/>
              </a:pPr>
              <a:t>4</a:t>
            </a:fld>
            <a:endParaRPr kumimoji="0" lang="en-US" sz="900" b="0" i="0" u="none" strike="noStrike" kern="1200" cap="none" spc="0" normalizeH="0" baseline="0" noProof="0">
              <a:ln>
                <a:noFill/>
              </a:ln>
              <a:solidFill>
                <a:prstClr val="black"/>
              </a:solidFill>
              <a:effectLst/>
              <a:uLnTx/>
              <a:uFillTx/>
              <a:latin typeface="Calibri"/>
              <a:ea typeface="+mn-ea"/>
              <a:cs typeface="Arial"/>
            </a:endParaRPr>
          </a:p>
        </p:txBody>
      </p:sp>
      <p:sp>
        <p:nvSpPr>
          <p:cNvPr id="66" name="TextBox 65">
            <a:extLst>
              <a:ext uri="{FF2B5EF4-FFF2-40B4-BE49-F238E27FC236}">
                <a16:creationId xmlns:a16="http://schemas.microsoft.com/office/drawing/2014/main" id="{3B36B9E3-164B-4D20-B879-A8996A69E9AD}"/>
              </a:ext>
            </a:extLst>
          </p:cNvPr>
          <p:cNvSpPr txBox="1"/>
          <p:nvPr/>
        </p:nvSpPr>
        <p:spPr>
          <a:xfrm>
            <a:off x="374469" y="256903"/>
            <a:ext cx="412471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is-IS" sz="1400" b="1" i="0" u="none" strike="noStrike" kern="1200" cap="none" spc="100" normalizeH="0" baseline="0" noProof="1">
                <a:ln>
                  <a:noFill/>
                </a:ln>
                <a:solidFill>
                  <a:srgbClr val="00A3E0"/>
                </a:solidFill>
                <a:effectLst/>
                <a:uLnTx/>
                <a:uFillTx/>
                <a:latin typeface="Calibri"/>
                <a:ea typeface="+mn-ea"/>
                <a:cs typeface="Arial"/>
              </a:rPr>
              <a:t>Skattaslóð Brims hf. og íslenskra dótturfélaga</a:t>
            </a:r>
            <a:endParaRPr kumimoji="0" lang="is-IS" sz="1400" b="0" i="1" u="none" strike="noStrike" kern="1200" cap="none" spc="0" normalizeH="0" baseline="0" noProof="1">
              <a:ln>
                <a:noFill/>
              </a:ln>
              <a:solidFill>
                <a:srgbClr val="00A3E0"/>
              </a:solidFill>
              <a:effectLst/>
              <a:uLnTx/>
              <a:uFillTx/>
              <a:latin typeface="Calibri"/>
              <a:ea typeface="+mn-ea"/>
              <a:cs typeface="Arial"/>
            </a:endParaRPr>
          </a:p>
        </p:txBody>
      </p:sp>
      <p:sp>
        <p:nvSpPr>
          <p:cNvPr id="71" name="TextBox 70">
            <a:extLst>
              <a:ext uri="{FF2B5EF4-FFF2-40B4-BE49-F238E27FC236}">
                <a16:creationId xmlns:a16="http://schemas.microsoft.com/office/drawing/2014/main" id="{A1693E27-6C91-4A9E-AD98-5431AD25B51B}"/>
              </a:ext>
            </a:extLst>
          </p:cNvPr>
          <p:cNvSpPr txBox="1"/>
          <p:nvPr/>
        </p:nvSpPr>
        <p:spPr>
          <a:xfrm>
            <a:off x="374469" y="496388"/>
            <a:ext cx="4087529" cy="461665"/>
          </a:xfrm>
          <a:prstGeom prst="rect">
            <a:avLst/>
          </a:prstGeom>
          <a:noFill/>
        </p:spPr>
        <p:txBody>
          <a:bodyPr wrap="none" rtlCol="0">
            <a:spAutoFit/>
          </a:bodyPr>
          <a:lstStyle/>
          <a:p>
            <a:pPr lvl="0">
              <a:defRPr/>
            </a:pPr>
            <a:r>
              <a:rPr lang="is-IS" sz="2400" b="1" noProof="1">
                <a:solidFill>
                  <a:prstClr val="white"/>
                </a:solidFill>
              </a:rPr>
              <a:t>Skattar og opinber gjöld 2022</a:t>
            </a:r>
          </a:p>
        </p:txBody>
      </p:sp>
      <p:sp>
        <p:nvSpPr>
          <p:cNvPr id="90" name="Rectangle 89"/>
          <p:cNvSpPr/>
          <p:nvPr/>
        </p:nvSpPr>
        <p:spPr bwMode="gray">
          <a:xfrm>
            <a:off x="3317" y="1946488"/>
            <a:ext cx="5846400" cy="4536080"/>
          </a:xfrm>
          <a:prstGeom prst="rect">
            <a:avLst/>
          </a:prstGeom>
          <a:solidFill>
            <a:srgbClr val="FFFFFF">
              <a:lumMod val="95000"/>
            </a:srgbClr>
          </a:solidFill>
          <a:ln w="19050" algn="ctr">
            <a:noFill/>
            <a:miter lim="800000"/>
            <a:headEnd/>
            <a:tailEnd/>
          </a:ln>
        </p:spPr>
        <p:txBody>
          <a:bodyPr wrap="square" lIns="88900" tIns="88900" rIns="88900" bIns="88900" rtlCol="0" anchor="ctr"/>
          <a:lstStyle/>
          <a:p>
            <a:pPr marL="0" marR="0" lvl="0" indent="0" algn="ctr" defTabSz="1219140" rtl="0" eaLnBrk="1" fontAlgn="auto" latinLnBrk="0" hangingPunct="1">
              <a:lnSpc>
                <a:spcPct val="106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Calibri"/>
              <a:cs typeface="Arial"/>
            </a:endParaRPr>
          </a:p>
        </p:txBody>
      </p:sp>
      <p:sp>
        <p:nvSpPr>
          <p:cNvPr id="94" name="New shape"/>
          <p:cNvSpPr/>
          <p:nvPr/>
        </p:nvSpPr>
        <p:spPr>
          <a:xfrm>
            <a:off x="496753" y="1568855"/>
            <a:ext cx="3543300" cy="292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Calibri"/>
                <a:cs typeface="Arial"/>
              </a:rPr>
              <a:t>Skattaslóð Brims 2022 (m.kr.)</a:t>
            </a:r>
          </a:p>
        </p:txBody>
      </p:sp>
      <p:grpSp>
        <p:nvGrpSpPr>
          <p:cNvPr id="96" name="Group 95"/>
          <p:cNvGrpSpPr>
            <a:grpSpLocks noChangeAspect="1"/>
          </p:cNvGrpSpPr>
          <p:nvPr/>
        </p:nvGrpSpPr>
        <p:grpSpPr>
          <a:xfrm>
            <a:off x="5967504" y="1946488"/>
            <a:ext cx="190500" cy="4536080"/>
            <a:chOff x="6007100" y="2057400"/>
            <a:chExt cx="190500" cy="4114800"/>
          </a:xfrm>
        </p:grpSpPr>
        <p:cxnSp>
          <p:nvCxnSpPr>
            <p:cNvPr id="98" name="line0"/>
            <p:cNvCxnSpPr/>
            <p:nvPr/>
          </p:nvCxnSpPr>
          <p:spPr>
            <a:xfrm>
              <a:off x="6096000" y="2057400"/>
              <a:ext cx="0" cy="4114800"/>
            </a:xfrm>
            <a:prstGeom prst="line">
              <a:avLst/>
            </a:prstGeom>
            <a:noFill/>
            <a:ln w="6350" cap="flat" cmpd="sng" algn="ctr">
              <a:solidFill>
                <a:srgbClr val="CCCCCC"/>
              </a:solidFill>
              <a:prstDash val="solid"/>
              <a:miter lim="800000"/>
            </a:ln>
            <a:effectLst/>
          </p:spPr>
        </p:cxnSp>
        <p:sp>
          <p:nvSpPr>
            <p:cNvPr id="99" name="rect"/>
            <p:cNvSpPr/>
            <p:nvPr/>
          </p:nvSpPr>
          <p:spPr>
            <a:xfrm>
              <a:off x="6007100" y="3835400"/>
              <a:ext cx="190500" cy="558800"/>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a:endParaRPr>
            </a:p>
          </p:txBody>
        </p:sp>
        <p:cxnSp>
          <p:nvCxnSpPr>
            <p:cNvPr id="100" name="line1"/>
            <p:cNvCxnSpPr/>
            <p:nvPr/>
          </p:nvCxnSpPr>
          <p:spPr>
            <a:xfrm>
              <a:off x="6070600" y="3937000"/>
              <a:ext cx="82550" cy="194310"/>
            </a:xfrm>
            <a:prstGeom prst="line">
              <a:avLst/>
            </a:prstGeom>
            <a:noFill/>
            <a:ln w="50800" cap="flat" cmpd="sng" algn="ctr">
              <a:solidFill>
                <a:srgbClr val="000000"/>
              </a:solidFill>
              <a:prstDash val="solid"/>
              <a:miter lim="800000"/>
            </a:ln>
            <a:effectLst/>
          </p:spPr>
        </p:cxnSp>
        <p:cxnSp>
          <p:nvCxnSpPr>
            <p:cNvPr id="101" name="line2"/>
            <p:cNvCxnSpPr/>
            <p:nvPr/>
          </p:nvCxnSpPr>
          <p:spPr>
            <a:xfrm flipV="1">
              <a:off x="6070600" y="4114800"/>
              <a:ext cx="82550" cy="194310"/>
            </a:xfrm>
            <a:prstGeom prst="line">
              <a:avLst/>
            </a:prstGeom>
            <a:noFill/>
            <a:ln w="50800" cap="flat" cmpd="sng" algn="ctr">
              <a:solidFill>
                <a:srgbClr val="000000"/>
              </a:solidFill>
              <a:prstDash val="solid"/>
              <a:miter lim="800000"/>
            </a:ln>
            <a:effectLst/>
          </p:spPr>
        </p:cxnSp>
      </p:grpSp>
      <p:grpSp>
        <p:nvGrpSpPr>
          <p:cNvPr id="68" name="Group 67"/>
          <p:cNvGrpSpPr/>
          <p:nvPr/>
        </p:nvGrpSpPr>
        <p:grpSpPr>
          <a:xfrm>
            <a:off x="6947229" y="2245831"/>
            <a:ext cx="2830984" cy="2570315"/>
            <a:chOff x="2545080" y="892802"/>
            <a:chExt cx="3405787" cy="3092192"/>
          </a:xfrm>
        </p:grpSpPr>
        <p:sp>
          <p:nvSpPr>
            <p:cNvPr id="69" name="Rectangle 7"/>
            <p:cNvSpPr/>
            <p:nvPr/>
          </p:nvSpPr>
          <p:spPr>
            <a:xfrm rot="3173193">
              <a:off x="3380815" y="2112002"/>
              <a:ext cx="2865120" cy="426720"/>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865120 w 2865120"/>
                <a:gd name="connsiteY2" fmla="*/ 426720 h 426720"/>
                <a:gd name="connsiteX3" fmla="*/ 251466 w 2865120"/>
                <a:gd name="connsiteY3" fmla="*/ 425884 h 426720"/>
                <a:gd name="connsiteX4" fmla="*/ 0 w 2865120"/>
                <a:gd name="connsiteY4" fmla="*/ 0 h 42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120" h="426720">
                  <a:moveTo>
                    <a:pt x="0" y="0"/>
                  </a:moveTo>
                  <a:lnTo>
                    <a:pt x="2865120" y="0"/>
                  </a:lnTo>
                  <a:lnTo>
                    <a:pt x="2865120" y="426720"/>
                  </a:lnTo>
                  <a:lnTo>
                    <a:pt x="251466" y="425884"/>
                  </a:lnTo>
                  <a:lnTo>
                    <a:pt x="0" y="0"/>
                  </a:lnTo>
                  <a:close/>
                </a:path>
              </a:pathLst>
            </a:custGeom>
            <a:solidFill>
              <a:srgbClr val="26890D"/>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53565A"/>
                </a:solidFill>
                <a:effectLst/>
                <a:uLnTx/>
                <a:uFillTx/>
                <a:latin typeface="Calibri"/>
                <a:ea typeface="+mn-ea"/>
                <a:cs typeface="+mn-cs"/>
              </a:endParaRPr>
            </a:p>
          </p:txBody>
        </p:sp>
        <p:sp>
          <p:nvSpPr>
            <p:cNvPr id="70" name="Rectangle 9"/>
            <p:cNvSpPr/>
            <p:nvPr/>
          </p:nvSpPr>
          <p:spPr>
            <a:xfrm rot="17989464">
              <a:off x="2197800" y="2133482"/>
              <a:ext cx="2811657" cy="429008"/>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1134 w 2865120"/>
                <a:gd name="connsiteY2" fmla="*/ 412882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9397 w 2865120"/>
                <a:gd name="connsiteY2" fmla="*/ 408146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7911 w 2865120"/>
                <a:gd name="connsiteY2" fmla="*/ 400765 h 426720"/>
                <a:gd name="connsiteX3" fmla="*/ 0 w 2865120"/>
                <a:gd name="connsiteY3" fmla="*/ 426720 h 426720"/>
                <a:gd name="connsiteX4" fmla="*/ 0 w 2865120"/>
                <a:gd name="connsiteY4" fmla="*/ 0 h 426720"/>
                <a:gd name="connsiteX0" fmla="*/ 0 w 2832921"/>
                <a:gd name="connsiteY0" fmla="*/ 3499 h 430219"/>
                <a:gd name="connsiteX1" fmla="*/ 2832921 w 2832921"/>
                <a:gd name="connsiteY1" fmla="*/ 0 h 430219"/>
                <a:gd name="connsiteX2" fmla="*/ 2627911 w 2832921"/>
                <a:gd name="connsiteY2" fmla="*/ 404264 h 430219"/>
                <a:gd name="connsiteX3" fmla="*/ 0 w 2832921"/>
                <a:gd name="connsiteY3" fmla="*/ 430219 h 430219"/>
                <a:gd name="connsiteX4" fmla="*/ 0 w 2832921"/>
                <a:gd name="connsiteY4" fmla="*/ 3499 h 430219"/>
                <a:gd name="connsiteX0" fmla="*/ 0 w 2832921"/>
                <a:gd name="connsiteY0" fmla="*/ 3499 h 430219"/>
                <a:gd name="connsiteX1" fmla="*/ 2832921 w 2832921"/>
                <a:gd name="connsiteY1" fmla="*/ 0 h 430219"/>
                <a:gd name="connsiteX2" fmla="*/ 2620823 w 2832921"/>
                <a:gd name="connsiteY2" fmla="*/ 404668 h 430219"/>
                <a:gd name="connsiteX3" fmla="*/ 0 w 2832921"/>
                <a:gd name="connsiteY3" fmla="*/ 430219 h 430219"/>
                <a:gd name="connsiteX4" fmla="*/ 0 w 2832921"/>
                <a:gd name="connsiteY4" fmla="*/ 3499 h 430219"/>
                <a:gd name="connsiteX0" fmla="*/ 0 w 2811657"/>
                <a:gd name="connsiteY0" fmla="*/ 2288 h 429008"/>
                <a:gd name="connsiteX1" fmla="*/ 2811657 w 2811657"/>
                <a:gd name="connsiteY1" fmla="*/ 0 h 429008"/>
                <a:gd name="connsiteX2" fmla="*/ 2620823 w 2811657"/>
                <a:gd name="connsiteY2" fmla="*/ 403457 h 429008"/>
                <a:gd name="connsiteX3" fmla="*/ 0 w 2811657"/>
                <a:gd name="connsiteY3" fmla="*/ 429008 h 429008"/>
                <a:gd name="connsiteX4" fmla="*/ 0 w 2811657"/>
                <a:gd name="connsiteY4" fmla="*/ 2288 h 429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1657" h="429008">
                  <a:moveTo>
                    <a:pt x="0" y="2288"/>
                  </a:moveTo>
                  <a:lnTo>
                    <a:pt x="2811657" y="0"/>
                  </a:lnTo>
                  <a:lnTo>
                    <a:pt x="2620823" y="403457"/>
                  </a:lnTo>
                  <a:lnTo>
                    <a:pt x="0" y="429008"/>
                  </a:lnTo>
                  <a:lnTo>
                    <a:pt x="0" y="2288"/>
                  </a:lnTo>
                  <a:close/>
                </a:path>
              </a:pathLst>
            </a:custGeom>
            <a:solidFill>
              <a:srgbClr val="0D8390"/>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53565A"/>
                </a:solidFill>
                <a:effectLst/>
                <a:uLnTx/>
                <a:uFillTx/>
                <a:latin typeface="Calibri"/>
                <a:ea typeface="+mn-ea"/>
                <a:cs typeface="+mn-cs"/>
              </a:endParaRPr>
            </a:p>
          </p:txBody>
        </p:sp>
        <p:sp>
          <p:nvSpPr>
            <p:cNvPr id="72" name="Rectangle 5"/>
            <p:cNvSpPr/>
            <p:nvPr/>
          </p:nvSpPr>
          <p:spPr>
            <a:xfrm>
              <a:off x="2545080" y="3337561"/>
              <a:ext cx="3121343" cy="431483"/>
            </a:xfrm>
            <a:custGeom>
              <a:avLst/>
              <a:gdLst>
                <a:gd name="connsiteX0" fmla="*/ 0 w 3040380"/>
                <a:gd name="connsiteY0" fmla="*/ 0 h 426720"/>
                <a:gd name="connsiteX1" fmla="*/ 3040380 w 3040380"/>
                <a:gd name="connsiteY1" fmla="*/ 0 h 426720"/>
                <a:gd name="connsiteX2" fmla="*/ 3040380 w 3040380"/>
                <a:gd name="connsiteY2" fmla="*/ 426720 h 426720"/>
                <a:gd name="connsiteX3" fmla="*/ 0 w 3040380"/>
                <a:gd name="connsiteY3" fmla="*/ 426720 h 426720"/>
                <a:gd name="connsiteX4" fmla="*/ 0 w 3040380"/>
                <a:gd name="connsiteY4" fmla="*/ 0 h 426720"/>
                <a:gd name="connsiteX0" fmla="*/ 228600 w 3040380"/>
                <a:gd name="connsiteY0" fmla="*/ 7620 h 426720"/>
                <a:gd name="connsiteX1" fmla="*/ 3040380 w 3040380"/>
                <a:gd name="connsiteY1" fmla="*/ 0 h 426720"/>
                <a:gd name="connsiteX2" fmla="*/ 3040380 w 3040380"/>
                <a:gd name="connsiteY2" fmla="*/ 426720 h 426720"/>
                <a:gd name="connsiteX3" fmla="*/ 0 w 3040380"/>
                <a:gd name="connsiteY3" fmla="*/ 426720 h 426720"/>
                <a:gd name="connsiteX4" fmla="*/ 228600 w 3040380"/>
                <a:gd name="connsiteY4" fmla="*/ 7620 h 426720"/>
                <a:gd name="connsiteX0" fmla="*/ 247650 w 3040380"/>
                <a:gd name="connsiteY0" fmla="*/ 2858 h 426720"/>
                <a:gd name="connsiteX1" fmla="*/ 3040380 w 3040380"/>
                <a:gd name="connsiteY1" fmla="*/ 0 h 426720"/>
                <a:gd name="connsiteX2" fmla="*/ 3040380 w 3040380"/>
                <a:gd name="connsiteY2" fmla="*/ 426720 h 426720"/>
                <a:gd name="connsiteX3" fmla="*/ 0 w 3040380"/>
                <a:gd name="connsiteY3" fmla="*/ 426720 h 426720"/>
                <a:gd name="connsiteX4" fmla="*/ 247650 w 3040380"/>
                <a:gd name="connsiteY4" fmla="*/ 2858 h 426720"/>
                <a:gd name="connsiteX0" fmla="*/ 245269 w 3040380"/>
                <a:gd name="connsiteY0" fmla="*/ 477 h 426720"/>
                <a:gd name="connsiteX1" fmla="*/ 3040380 w 3040380"/>
                <a:gd name="connsiteY1" fmla="*/ 0 h 426720"/>
                <a:gd name="connsiteX2" fmla="*/ 3040380 w 3040380"/>
                <a:gd name="connsiteY2" fmla="*/ 426720 h 426720"/>
                <a:gd name="connsiteX3" fmla="*/ 0 w 3040380"/>
                <a:gd name="connsiteY3" fmla="*/ 426720 h 426720"/>
                <a:gd name="connsiteX4" fmla="*/ 245269 w 3040380"/>
                <a:gd name="connsiteY4" fmla="*/ 477 h 426720"/>
                <a:gd name="connsiteX0" fmla="*/ 245269 w 3121343"/>
                <a:gd name="connsiteY0" fmla="*/ 477 h 431483"/>
                <a:gd name="connsiteX1" fmla="*/ 3040380 w 3121343"/>
                <a:gd name="connsiteY1" fmla="*/ 0 h 431483"/>
                <a:gd name="connsiteX2" fmla="*/ 3121343 w 3121343"/>
                <a:gd name="connsiteY2" fmla="*/ 431483 h 431483"/>
                <a:gd name="connsiteX3" fmla="*/ 0 w 3121343"/>
                <a:gd name="connsiteY3" fmla="*/ 426720 h 431483"/>
                <a:gd name="connsiteX4" fmla="*/ 245269 w 3121343"/>
                <a:gd name="connsiteY4" fmla="*/ 477 h 431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343" h="431483">
                  <a:moveTo>
                    <a:pt x="245269" y="477"/>
                  </a:moveTo>
                  <a:lnTo>
                    <a:pt x="3040380" y="0"/>
                  </a:lnTo>
                  <a:lnTo>
                    <a:pt x="3121343" y="431483"/>
                  </a:lnTo>
                  <a:lnTo>
                    <a:pt x="0" y="426720"/>
                  </a:lnTo>
                  <a:lnTo>
                    <a:pt x="245269" y="477"/>
                  </a:lnTo>
                  <a:close/>
                </a:path>
              </a:pathLst>
            </a:custGeom>
            <a:solidFill>
              <a:srgbClr val="046A38"/>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53565A"/>
                </a:solidFill>
                <a:effectLst/>
                <a:uLnTx/>
                <a:uFillTx/>
                <a:latin typeface="Calibri"/>
                <a:ea typeface="+mn-ea"/>
                <a:cs typeface="+mn-cs"/>
              </a:endParaRPr>
            </a:p>
          </p:txBody>
        </p:sp>
        <p:sp>
          <p:nvSpPr>
            <p:cNvPr id="73" name="Rectangle 7"/>
            <p:cNvSpPr/>
            <p:nvPr/>
          </p:nvSpPr>
          <p:spPr>
            <a:xfrm rot="3173193">
              <a:off x="5290448" y="3324575"/>
              <a:ext cx="886915" cy="433923"/>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865120 w 2865120"/>
                <a:gd name="connsiteY2" fmla="*/ 426720 h 426720"/>
                <a:gd name="connsiteX3" fmla="*/ 251466 w 2865120"/>
                <a:gd name="connsiteY3" fmla="*/ 425884 h 426720"/>
                <a:gd name="connsiteX4" fmla="*/ 0 w 2865120"/>
                <a:gd name="connsiteY4" fmla="*/ 0 h 426720"/>
                <a:gd name="connsiteX0" fmla="*/ 0 w 4498063"/>
                <a:gd name="connsiteY0" fmla="*/ 7203 h 433923"/>
                <a:gd name="connsiteX1" fmla="*/ 4498064 w 4498063"/>
                <a:gd name="connsiteY1" fmla="*/ 0 h 433923"/>
                <a:gd name="connsiteX2" fmla="*/ 2865120 w 4498063"/>
                <a:gd name="connsiteY2" fmla="*/ 433923 h 433923"/>
                <a:gd name="connsiteX3" fmla="*/ 251466 w 4498063"/>
                <a:gd name="connsiteY3" fmla="*/ 433087 h 433923"/>
                <a:gd name="connsiteX4" fmla="*/ 0 w 4498063"/>
                <a:gd name="connsiteY4" fmla="*/ 7203 h 433923"/>
                <a:gd name="connsiteX0" fmla="*/ 0 w 4498063"/>
                <a:gd name="connsiteY0" fmla="*/ 7203 h 433923"/>
                <a:gd name="connsiteX1" fmla="*/ 4498064 w 4498063"/>
                <a:gd name="connsiteY1" fmla="*/ 0 h 433923"/>
                <a:gd name="connsiteX2" fmla="*/ 2865120 w 4498063"/>
                <a:gd name="connsiteY2" fmla="*/ 433923 h 433923"/>
                <a:gd name="connsiteX3" fmla="*/ 96864 w 4498063"/>
                <a:gd name="connsiteY3" fmla="*/ 433910 h 433923"/>
                <a:gd name="connsiteX4" fmla="*/ 0 w 4498063"/>
                <a:gd name="connsiteY4" fmla="*/ 7203 h 43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3" h="433923">
                  <a:moveTo>
                    <a:pt x="0" y="7203"/>
                  </a:moveTo>
                  <a:lnTo>
                    <a:pt x="4498064" y="0"/>
                  </a:lnTo>
                  <a:lnTo>
                    <a:pt x="2865120" y="433923"/>
                  </a:lnTo>
                  <a:lnTo>
                    <a:pt x="96864" y="433910"/>
                  </a:lnTo>
                  <a:lnTo>
                    <a:pt x="0" y="7203"/>
                  </a:lnTo>
                  <a:close/>
                </a:path>
              </a:pathLst>
            </a:custGeom>
            <a:solidFill>
              <a:srgbClr val="26890D"/>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53565A"/>
                </a:solidFill>
                <a:effectLst/>
                <a:uLnTx/>
                <a:uFillTx/>
                <a:latin typeface="Calibri"/>
                <a:ea typeface="+mn-ea"/>
                <a:cs typeface="+mn-cs"/>
              </a:endParaRPr>
            </a:p>
          </p:txBody>
        </p:sp>
      </p:grpSp>
      <p:sp>
        <p:nvSpPr>
          <p:cNvPr id="74" name="Rectangle 7"/>
          <p:cNvSpPr/>
          <p:nvPr/>
        </p:nvSpPr>
        <p:spPr>
          <a:xfrm rot="18426807" flipV="1">
            <a:off x="8699469" y="4815090"/>
            <a:ext cx="2381567" cy="354701"/>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865120 w 2865120"/>
              <a:gd name="connsiteY2" fmla="*/ 426720 h 426720"/>
              <a:gd name="connsiteX3" fmla="*/ 251466 w 2865120"/>
              <a:gd name="connsiteY3" fmla="*/ 425884 h 426720"/>
              <a:gd name="connsiteX4" fmla="*/ 0 w 2865120"/>
              <a:gd name="connsiteY4" fmla="*/ 0 h 42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120" h="426720">
                <a:moveTo>
                  <a:pt x="0" y="0"/>
                </a:moveTo>
                <a:lnTo>
                  <a:pt x="2865120" y="0"/>
                </a:lnTo>
                <a:lnTo>
                  <a:pt x="2865120" y="426720"/>
                </a:lnTo>
                <a:lnTo>
                  <a:pt x="251466" y="425884"/>
                </a:lnTo>
                <a:lnTo>
                  <a:pt x="0" y="0"/>
                </a:lnTo>
                <a:close/>
              </a:path>
            </a:pathLst>
          </a:custGeom>
          <a:solidFill>
            <a:srgbClr val="43B02A"/>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53565A"/>
              </a:solidFill>
              <a:effectLst/>
              <a:uLnTx/>
              <a:uFillTx/>
              <a:latin typeface="Calibri"/>
              <a:ea typeface="+mn-ea"/>
              <a:cs typeface="+mn-cs"/>
            </a:endParaRPr>
          </a:p>
        </p:txBody>
      </p:sp>
      <p:sp>
        <p:nvSpPr>
          <p:cNvPr id="75" name="Rectangle 9"/>
          <p:cNvSpPr/>
          <p:nvPr/>
        </p:nvSpPr>
        <p:spPr>
          <a:xfrm rot="3610536" flipV="1">
            <a:off x="7716116" y="4795334"/>
            <a:ext cx="2337127" cy="356603"/>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1134 w 2865120"/>
              <a:gd name="connsiteY2" fmla="*/ 412882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9397 w 2865120"/>
              <a:gd name="connsiteY2" fmla="*/ 408146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7911 w 2865120"/>
              <a:gd name="connsiteY2" fmla="*/ 400765 h 426720"/>
              <a:gd name="connsiteX3" fmla="*/ 0 w 2865120"/>
              <a:gd name="connsiteY3" fmla="*/ 426720 h 426720"/>
              <a:gd name="connsiteX4" fmla="*/ 0 w 2865120"/>
              <a:gd name="connsiteY4" fmla="*/ 0 h 426720"/>
              <a:gd name="connsiteX0" fmla="*/ 0 w 2832921"/>
              <a:gd name="connsiteY0" fmla="*/ 3499 h 430219"/>
              <a:gd name="connsiteX1" fmla="*/ 2832921 w 2832921"/>
              <a:gd name="connsiteY1" fmla="*/ 0 h 430219"/>
              <a:gd name="connsiteX2" fmla="*/ 2627911 w 2832921"/>
              <a:gd name="connsiteY2" fmla="*/ 404264 h 430219"/>
              <a:gd name="connsiteX3" fmla="*/ 0 w 2832921"/>
              <a:gd name="connsiteY3" fmla="*/ 430219 h 430219"/>
              <a:gd name="connsiteX4" fmla="*/ 0 w 2832921"/>
              <a:gd name="connsiteY4" fmla="*/ 3499 h 430219"/>
              <a:gd name="connsiteX0" fmla="*/ 0 w 2832921"/>
              <a:gd name="connsiteY0" fmla="*/ 3499 h 430219"/>
              <a:gd name="connsiteX1" fmla="*/ 2832921 w 2832921"/>
              <a:gd name="connsiteY1" fmla="*/ 0 h 430219"/>
              <a:gd name="connsiteX2" fmla="*/ 2620823 w 2832921"/>
              <a:gd name="connsiteY2" fmla="*/ 404668 h 430219"/>
              <a:gd name="connsiteX3" fmla="*/ 0 w 2832921"/>
              <a:gd name="connsiteY3" fmla="*/ 430219 h 430219"/>
              <a:gd name="connsiteX4" fmla="*/ 0 w 2832921"/>
              <a:gd name="connsiteY4" fmla="*/ 3499 h 430219"/>
              <a:gd name="connsiteX0" fmla="*/ 0 w 2811657"/>
              <a:gd name="connsiteY0" fmla="*/ 2288 h 429008"/>
              <a:gd name="connsiteX1" fmla="*/ 2811657 w 2811657"/>
              <a:gd name="connsiteY1" fmla="*/ 0 h 429008"/>
              <a:gd name="connsiteX2" fmla="*/ 2620823 w 2811657"/>
              <a:gd name="connsiteY2" fmla="*/ 403457 h 429008"/>
              <a:gd name="connsiteX3" fmla="*/ 0 w 2811657"/>
              <a:gd name="connsiteY3" fmla="*/ 429008 h 429008"/>
              <a:gd name="connsiteX4" fmla="*/ 0 w 2811657"/>
              <a:gd name="connsiteY4" fmla="*/ 2288 h 429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1657" h="429008">
                <a:moveTo>
                  <a:pt x="0" y="2288"/>
                </a:moveTo>
                <a:lnTo>
                  <a:pt x="2811657" y="0"/>
                </a:lnTo>
                <a:lnTo>
                  <a:pt x="2620823" y="403457"/>
                </a:lnTo>
                <a:lnTo>
                  <a:pt x="0" y="429008"/>
                </a:lnTo>
                <a:lnTo>
                  <a:pt x="0" y="2288"/>
                </a:lnTo>
                <a:close/>
              </a:path>
            </a:pathLst>
          </a:custGeom>
          <a:solidFill>
            <a:srgbClr val="007CB0"/>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53565A"/>
              </a:solidFill>
              <a:effectLst/>
              <a:uLnTx/>
              <a:uFillTx/>
              <a:latin typeface="Calibri"/>
              <a:ea typeface="+mn-ea"/>
              <a:cs typeface="+mn-cs"/>
            </a:endParaRPr>
          </a:p>
        </p:txBody>
      </p:sp>
      <p:sp>
        <p:nvSpPr>
          <p:cNvPr id="76" name="Rectangle 5"/>
          <p:cNvSpPr/>
          <p:nvPr/>
        </p:nvSpPr>
        <p:spPr>
          <a:xfrm flipV="1">
            <a:off x="8004785" y="3792414"/>
            <a:ext cx="2594546" cy="358661"/>
          </a:xfrm>
          <a:custGeom>
            <a:avLst/>
            <a:gdLst>
              <a:gd name="connsiteX0" fmla="*/ 0 w 3040380"/>
              <a:gd name="connsiteY0" fmla="*/ 0 h 426720"/>
              <a:gd name="connsiteX1" fmla="*/ 3040380 w 3040380"/>
              <a:gd name="connsiteY1" fmla="*/ 0 h 426720"/>
              <a:gd name="connsiteX2" fmla="*/ 3040380 w 3040380"/>
              <a:gd name="connsiteY2" fmla="*/ 426720 h 426720"/>
              <a:gd name="connsiteX3" fmla="*/ 0 w 3040380"/>
              <a:gd name="connsiteY3" fmla="*/ 426720 h 426720"/>
              <a:gd name="connsiteX4" fmla="*/ 0 w 3040380"/>
              <a:gd name="connsiteY4" fmla="*/ 0 h 426720"/>
              <a:gd name="connsiteX0" fmla="*/ 228600 w 3040380"/>
              <a:gd name="connsiteY0" fmla="*/ 7620 h 426720"/>
              <a:gd name="connsiteX1" fmla="*/ 3040380 w 3040380"/>
              <a:gd name="connsiteY1" fmla="*/ 0 h 426720"/>
              <a:gd name="connsiteX2" fmla="*/ 3040380 w 3040380"/>
              <a:gd name="connsiteY2" fmla="*/ 426720 h 426720"/>
              <a:gd name="connsiteX3" fmla="*/ 0 w 3040380"/>
              <a:gd name="connsiteY3" fmla="*/ 426720 h 426720"/>
              <a:gd name="connsiteX4" fmla="*/ 228600 w 3040380"/>
              <a:gd name="connsiteY4" fmla="*/ 7620 h 426720"/>
              <a:gd name="connsiteX0" fmla="*/ 247650 w 3040380"/>
              <a:gd name="connsiteY0" fmla="*/ 2858 h 426720"/>
              <a:gd name="connsiteX1" fmla="*/ 3040380 w 3040380"/>
              <a:gd name="connsiteY1" fmla="*/ 0 h 426720"/>
              <a:gd name="connsiteX2" fmla="*/ 3040380 w 3040380"/>
              <a:gd name="connsiteY2" fmla="*/ 426720 h 426720"/>
              <a:gd name="connsiteX3" fmla="*/ 0 w 3040380"/>
              <a:gd name="connsiteY3" fmla="*/ 426720 h 426720"/>
              <a:gd name="connsiteX4" fmla="*/ 247650 w 3040380"/>
              <a:gd name="connsiteY4" fmla="*/ 2858 h 426720"/>
              <a:gd name="connsiteX0" fmla="*/ 245269 w 3040380"/>
              <a:gd name="connsiteY0" fmla="*/ 477 h 426720"/>
              <a:gd name="connsiteX1" fmla="*/ 3040380 w 3040380"/>
              <a:gd name="connsiteY1" fmla="*/ 0 h 426720"/>
              <a:gd name="connsiteX2" fmla="*/ 3040380 w 3040380"/>
              <a:gd name="connsiteY2" fmla="*/ 426720 h 426720"/>
              <a:gd name="connsiteX3" fmla="*/ 0 w 3040380"/>
              <a:gd name="connsiteY3" fmla="*/ 426720 h 426720"/>
              <a:gd name="connsiteX4" fmla="*/ 245269 w 3040380"/>
              <a:gd name="connsiteY4" fmla="*/ 477 h 426720"/>
              <a:gd name="connsiteX0" fmla="*/ 245269 w 3121343"/>
              <a:gd name="connsiteY0" fmla="*/ 477 h 431483"/>
              <a:gd name="connsiteX1" fmla="*/ 3040380 w 3121343"/>
              <a:gd name="connsiteY1" fmla="*/ 0 h 431483"/>
              <a:gd name="connsiteX2" fmla="*/ 3121343 w 3121343"/>
              <a:gd name="connsiteY2" fmla="*/ 431483 h 431483"/>
              <a:gd name="connsiteX3" fmla="*/ 0 w 3121343"/>
              <a:gd name="connsiteY3" fmla="*/ 426720 h 431483"/>
              <a:gd name="connsiteX4" fmla="*/ 245269 w 3121343"/>
              <a:gd name="connsiteY4" fmla="*/ 477 h 431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343" h="431483">
                <a:moveTo>
                  <a:pt x="245269" y="477"/>
                </a:moveTo>
                <a:lnTo>
                  <a:pt x="3040380" y="0"/>
                </a:lnTo>
                <a:lnTo>
                  <a:pt x="3121343" y="431483"/>
                </a:lnTo>
                <a:lnTo>
                  <a:pt x="0" y="426720"/>
                </a:lnTo>
                <a:lnTo>
                  <a:pt x="245269" y="477"/>
                </a:lnTo>
                <a:close/>
              </a:path>
            </a:pathLst>
          </a:custGeom>
          <a:solidFill>
            <a:srgbClr val="86BC25"/>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53565A"/>
              </a:solidFill>
              <a:effectLst/>
              <a:uLnTx/>
              <a:uFillTx/>
              <a:latin typeface="Calibri"/>
              <a:ea typeface="+mn-ea"/>
              <a:cs typeface="+mn-cs"/>
            </a:endParaRPr>
          </a:p>
        </p:txBody>
      </p:sp>
      <p:sp>
        <p:nvSpPr>
          <p:cNvPr id="77" name="Rectangle 7"/>
          <p:cNvSpPr/>
          <p:nvPr/>
        </p:nvSpPr>
        <p:spPr>
          <a:xfrm rot="18426807" flipV="1">
            <a:off x="10286810" y="3801180"/>
            <a:ext cx="737228" cy="360689"/>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865120 w 2865120"/>
              <a:gd name="connsiteY2" fmla="*/ 426720 h 426720"/>
              <a:gd name="connsiteX3" fmla="*/ 251466 w 2865120"/>
              <a:gd name="connsiteY3" fmla="*/ 425884 h 426720"/>
              <a:gd name="connsiteX4" fmla="*/ 0 w 2865120"/>
              <a:gd name="connsiteY4" fmla="*/ 0 h 426720"/>
              <a:gd name="connsiteX0" fmla="*/ 0 w 4498063"/>
              <a:gd name="connsiteY0" fmla="*/ 7203 h 433923"/>
              <a:gd name="connsiteX1" fmla="*/ 4498064 w 4498063"/>
              <a:gd name="connsiteY1" fmla="*/ 0 h 433923"/>
              <a:gd name="connsiteX2" fmla="*/ 2865120 w 4498063"/>
              <a:gd name="connsiteY2" fmla="*/ 433923 h 433923"/>
              <a:gd name="connsiteX3" fmla="*/ 251466 w 4498063"/>
              <a:gd name="connsiteY3" fmla="*/ 433087 h 433923"/>
              <a:gd name="connsiteX4" fmla="*/ 0 w 4498063"/>
              <a:gd name="connsiteY4" fmla="*/ 7203 h 433923"/>
              <a:gd name="connsiteX0" fmla="*/ 0 w 4498063"/>
              <a:gd name="connsiteY0" fmla="*/ 7203 h 433923"/>
              <a:gd name="connsiteX1" fmla="*/ 4498064 w 4498063"/>
              <a:gd name="connsiteY1" fmla="*/ 0 h 433923"/>
              <a:gd name="connsiteX2" fmla="*/ 2865120 w 4498063"/>
              <a:gd name="connsiteY2" fmla="*/ 433923 h 433923"/>
              <a:gd name="connsiteX3" fmla="*/ 96864 w 4498063"/>
              <a:gd name="connsiteY3" fmla="*/ 433910 h 433923"/>
              <a:gd name="connsiteX4" fmla="*/ 0 w 4498063"/>
              <a:gd name="connsiteY4" fmla="*/ 7203 h 43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3" h="433923">
                <a:moveTo>
                  <a:pt x="0" y="7203"/>
                </a:moveTo>
                <a:lnTo>
                  <a:pt x="4498064" y="0"/>
                </a:lnTo>
                <a:lnTo>
                  <a:pt x="2865120" y="433923"/>
                </a:lnTo>
                <a:lnTo>
                  <a:pt x="96864" y="433910"/>
                </a:lnTo>
                <a:lnTo>
                  <a:pt x="0" y="7203"/>
                </a:lnTo>
                <a:close/>
              </a:path>
            </a:pathLst>
          </a:custGeom>
          <a:solidFill>
            <a:srgbClr val="43B02A"/>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53565A"/>
              </a:solidFill>
              <a:effectLst/>
              <a:uLnTx/>
              <a:uFillTx/>
              <a:latin typeface="Calibri"/>
              <a:ea typeface="+mn-ea"/>
              <a:cs typeface="+mn-cs"/>
            </a:endParaRPr>
          </a:p>
        </p:txBody>
      </p:sp>
      <p:sp>
        <p:nvSpPr>
          <p:cNvPr id="78" name="Rectangle 5"/>
          <p:cNvSpPr/>
          <p:nvPr/>
        </p:nvSpPr>
        <p:spPr>
          <a:xfrm>
            <a:off x="7406033" y="4277983"/>
            <a:ext cx="1520149" cy="358661"/>
          </a:xfrm>
          <a:custGeom>
            <a:avLst/>
            <a:gdLst>
              <a:gd name="connsiteX0" fmla="*/ 0 w 3040380"/>
              <a:gd name="connsiteY0" fmla="*/ 0 h 426720"/>
              <a:gd name="connsiteX1" fmla="*/ 3040380 w 3040380"/>
              <a:gd name="connsiteY1" fmla="*/ 0 h 426720"/>
              <a:gd name="connsiteX2" fmla="*/ 3040380 w 3040380"/>
              <a:gd name="connsiteY2" fmla="*/ 426720 h 426720"/>
              <a:gd name="connsiteX3" fmla="*/ 0 w 3040380"/>
              <a:gd name="connsiteY3" fmla="*/ 426720 h 426720"/>
              <a:gd name="connsiteX4" fmla="*/ 0 w 3040380"/>
              <a:gd name="connsiteY4" fmla="*/ 0 h 426720"/>
              <a:gd name="connsiteX0" fmla="*/ 228600 w 3040380"/>
              <a:gd name="connsiteY0" fmla="*/ 7620 h 426720"/>
              <a:gd name="connsiteX1" fmla="*/ 3040380 w 3040380"/>
              <a:gd name="connsiteY1" fmla="*/ 0 h 426720"/>
              <a:gd name="connsiteX2" fmla="*/ 3040380 w 3040380"/>
              <a:gd name="connsiteY2" fmla="*/ 426720 h 426720"/>
              <a:gd name="connsiteX3" fmla="*/ 0 w 3040380"/>
              <a:gd name="connsiteY3" fmla="*/ 426720 h 426720"/>
              <a:gd name="connsiteX4" fmla="*/ 228600 w 3040380"/>
              <a:gd name="connsiteY4" fmla="*/ 7620 h 426720"/>
              <a:gd name="connsiteX0" fmla="*/ 247650 w 3040380"/>
              <a:gd name="connsiteY0" fmla="*/ 2858 h 426720"/>
              <a:gd name="connsiteX1" fmla="*/ 3040380 w 3040380"/>
              <a:gd name="connsiteY1" fmla="*/ 0 h 426720"/>
              <a:gd name="connsiteX2" fmla="*/ 3040380 w 3040380"/>
              <a:gd name="connsiteY2" fmla="*/ 426720 h 426720"/>
              <a:gd name="connsiteX3" fmla="*/ 0 w 3040380"/>
              <a:gd name="connsiteY3" fmla="*/ 426720 h 426720"/>
              <a:gd name="connsiteX4" fmla="*/ 247650 w 3040380"/>
              <a:gd name="connsiteY4" fmla="*/ 2858 h 426720"/>
              <a:gd name="connsiteX0" fmla="*/ 245269 w 3040380"/>
              <a:gd name="connsiteY0" fmla="*/ 477 h 426720"/>
              <a:gd name="connsiteX1" fmla="*/ 3040380 w 3040380"/>
              <a:gd name="connsiteY1" fmla="*/ 0 h 426720"/>
              <a:gd name="connsiteX2" fmla="*/ 3040380 w 3040380"/>
              <a:gd name="connsiteY2" fmla="*/ 426720 h 426720"/>
              <a:gd name="connsiteX3" fmla="*/ 0 w 3040380"/>
              <a:gd name="connsiteY3" fmla="*/ 426720 h 426720"/>
              <a:gd name="connsiteX4" fmla="*/ 245269 w 3040380"/>
              <a:gd name="connsiteY4" fmla="*/ 477 h 426720"/>
              <a:gd name="connsiteX0" fmla="*/ 245269 w 3121343"/>
              <a:gd name="connsiteY0" fmla="*/ 477 h 431483"/>
              <a:gd name="connsiteX1" fmla="*/ 3040380 w 3121343"/>
              <a:gd name="connsiteY1" fmla="*/ 0 h 431483"/>
              <a:gd name="connsiteX2" fmla="*/ 3121343 w 3121343"/>
              <a:gd name="connsiteY2" fmla="*/ 431483 h 431483"/>
              <a:gd name="connsiteX3" fmla="*/ 0 w 3121343"/>
              <a:gd name="connsiteY3" fmla="*/ 426720 h 431483"/>
              <a:gd name="connsiteX4" fmla="*/ 245269 w 3121343"/>
              <a:gd name="connsiteY4" fmla="*/ 477 h 431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343" h="431483">
                <a:moveTo>
                  <a:pt x="245269" y="477"/>
                </a:moveTo>
                <a:lnTo>
                  <a:pt x="3040380" y="0"/>
                </a:lnTo>
                <a:lnTo>
                  <a:pt x="3121343" y="431483"/>
                </a:lnTo>
                <a:lnTo>
                  <a:pt x="0" y="426720"/>
                </a:lnTo>
                <a:lnTo>
                  <a:pt x="245269" y="477"/>
                </a:lnTo>
                <a:close/>
              </a:path>
            </a:pathLst>
          </a:custGeom>
          <a:solidFill>
            <a:srgbClr val="046A38"/>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53565A"/>
              </a:solidFill>
              <a:effectLst/>
              <a:uLnTx/>
              <a:uFillTx/>
              <a:latin typeface="Calibri"/>
              <a:ea typeface="+mn-ea"/>
              <a:cs typeface="+mn-cs"/>
            </a:endParaRPr>
          </a:p>
        </p:txBody>
      </p:sp>
      <p:grpSp>
        <p:nvGrpSpPr>
          <p:cNvPr id="3" name="Group 2"/>
          <p:cNvGrpSpPr/>
          <p:nvPr/>
        </p:nvGrpSpPr>
        <p:grpSpPr>
          <a:xfrm>
            <a:off x="8488433" y="2236354"/>
            <a:ext cx="581885" cy="565146"/>
            <a:chOff x="8969039" y="2985655"/>
            <a:chExt cx="581885" cy="565146"/>
          </a:xfrm>
        </p:grpSpPr>
        <p:sp>
          <p:nvSpPr>
            <p:cNvPr id="79" name="Half Frame 78"/>
            <p:cNvSpPr/>
            <p:nvPr/>
          </p:nvSpPr>
          <p:spPr>
            <a:xfrm rot="8142470">
              <a:off x="9355627" y="3100780"/>
              <a:ext cx="195297" cy="239516"/>
            </a:xfrm>
            <a:prstGeom prst="halfFrame">
              <a:avLst>
                <a:gd name="adj1" fmla="val 26576"/>
                <a:gd name="adj2" fmla="val 25856"/>
              </a:avLst>
            </a:prstGeom>
            <a:solidFill>
              <a:srgbClr val="0D8390"/>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53565A"/>
                </a:solidFill>
                <a:effectLst/>
                <a:uLnTx/>
                <a:uFillTx/>
                <a:latin typeface="Calibri"/>
                <a:ea typeface="+mn-ea"/>
                <a:cs typeface="+mn-cs"/>
              </a:endParaRPr>
            </a:p>
          </p:txBody>
        </p:sp>
        <p:sp>
          <p:nvSpPr>
            <p:cNvPr id="80" name="TextBox 79"/>
            <p:cNvSpPr txBox="1"/>
            <p:nvPr/>
          </p:nvSpPr>
          <p:spPr>
            <a:xfrm>
              <a:off x="8969039" y="2985655"/>
              <a:ext cx="525190" cy="56514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D8390"/>
                  </a:solidFill>
                  <a:effectLst/>
                  <a:uLnTx/>
                  <a:uFillTx/>
                </a:rPr>
                <a:t>01</a:t>
              </a:r>
            </a:p>
          </p:txBody>
        </p:sp>
      </p:grpSp>
      <p:sp>
        <p:nvSpPr>
          <p:cNvPr id="82" name="Rectangle 81"/>
          <p:cNvSpPr/>
          <p:nvPr/>
        </p:nvSpPr>
        <p:spPr>
          <a:xfrm>
            <a:off x="9132200" y="2747261"/>
            <a:ext cx="1898300" cy="738664"/>
          </a:xfrm>
          <a:prstGeom prst="rect">
            <a:avLst/>
          </a:prstGeom>
        </p:spPr>
        <p:txBody>
          <a:bodyPr wrap="square" lIns="0" tIns="0" rIns="0" bIns="0">
            <a:spAutoFit/>
          </a:bodyPr>
          <a:lstStyle/>
          <a:p>
            <a:pPr lvl="0">
              <a:defRPr/>
            </a:pPr>
            <a:r>
              <a:rPr lang="is-IS" sz="1200" b="1" kern="0" dirty="0">
                <a:solidFill>
                  <a:srgbClr val="0D8390"/>
                </a:solidFill>
              </a:rPr>
              <a:t>Samanlagt námu greiddir og innheimtir skattar ásamt opinberum gjöldum Brims alls 10,6 ma.kr. árið 2022</a:t>
            </a:r>
          </a:p>
        </p:txBody>
      </p:sp>
      <p:grpSp>
        <p:nvGrpSpPr>
          <p:cNvPr id="4" name="Group 3"/>
          <p:cNvGrpSpPr/>
          <p:nvPr/>
        </p:nvGrpSpPr>
        <p:grpSpPr>
          <a:xfrm>
            <a:off x="6892392" y="4806986"/>
            <a:ext cx="581885" cy="565146"/>
            <a:chOff x="7198294" y="4817188"/>
            <a:chExt cx="581885" cy="565146"/>
          </a:xfrm>
        </p:grpSpPr>
        <p:sp>
          <p:nvSpPr>
            <p:cNvPr id="83" name="Half Frame 82"/>
            <p:cNvSpPr/>
            <p:nvPr/>
          </p:nvSpPr>
          <p:spPr>
            <a:xfrm rot="8142470">
              <a:off x="7584882" y="4932313"/>
              <a:ext cx="195297" cy="239516"/>
            </a:xfrm>
            <a:prstGeom prst="halfFrame">
              <a:avLst>
                <a:gd name="adj1" fmla="val 26576"/>
                <a:gd name="adj2" fmla="val 25856"/>
              </a:avLst>
            </a:prstGeom>
            <a:solidFill>
              <a:srgbClr val="046A38"/>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3B02A"/>
                </a:solidFill>
                <a:effectLst/>
                <a:uLnTx/>
                <a:uFillTx/>
                <a:latin typeface="Calibri"/>
                <a:ea typeface="+mn-ea"/>
                <a:cs typeface="+mn-cs"/>
              </a:endParaRPr>
            </a:p>
          </p:txBody>
        </p:sp>
        <p:sp>
          <p:nvSpPr>
            <p:cNvPr id="84" name="TextBox 83"/>
            <p:cNvSpPr txBox="1"/>
            <p:nvPr/>
          </p:nvSpPr>
          <p:spPr>
            <a:xfrm>
              <a:off x="7198294" y="4817188"/>
              <a:ext cx="525190" cy="56514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a:solidFill>
                    <a:srgbClr val="046A38"/>
                  </a:solidFill>
                </a:rPr>
                <a:t>0</a:t>
              </a:r>
              <a:r>
                <a:rPr kumimoji="0" lang="en-US" sz="3200" b="0" i="0" u="none" strike="noStrike" kern="0" cap="none" spc="0" normalizeH="0" baseline="0" noProof="0" dirty="0">
                  <a:ln>
                    <a:noFill/>
                  </a:ln>
                  <a:solidFill>
                    <a:srgbClr val="046A38"/>
                  </a:solidFill>
                  <a:effectLst/>
                  <a:uLnTx/>
                  <a:uFillTx/>
                </a:rPr>
                <a:t>2</a:t>
              </a:r>
            </a:p>
          </p:txBody>
        </p:sp>
      </p:grpSp>
      <p:sp>
        <p:nvSpPr>
          <p:cNvPr id="86" name="Rectangle 85"/>
          <p:cNvSpPr/>
          <p:nvPr/>
        </p:nvSpPr>
        <p:spPr>
          <a:xfrm>
            <a:off x="6939027" y="5280906"/>
            <a:ext cx="1549406" cy="553998"/>
          </a:xfrm>
          <a:prstGeom prst="rect">
            <a:avLst/>
          </a:prstGeom>
        </p:spPr>
        <p:txBody>
          <a:bodyPr wrap="square" lIns="0" tIns="0" rIns="0" bIns="0">
            <a:spAutoFit/>
          </a:bodyPr>
          <a:lstStyle/>
          <a:p>
            <a:pPr lvl="0">
              <a:defRPr/>
            </a:pPr>
            <a:r>
              <a:rPr lang="is-IS" sz="1200" b="1" kern="0" dirty="0">
                <a:solidFill>
                  <a:srgbClr val="046A38"/>
                </a:solidFill>
              </a:rPr>
              <a:t>Skattaslóð Brims var um 15 m.kr. fyrir hvern starfsmann árið 2022</a:t>
            </a:r>
          </a:p>
        </p:txBody>
      </p:sp>
      <p:sp>
        <p:nvSpPr>
          <p:cNvPr id="50" name="Rectangle 49">
            <a:extLst>
              <a:ext uri="{FF2B5EF4-FFF2-40B4-BE49-F238E27FC236}">
                <a16:creationId xmlns:a16="http://schemas.microsoft.com/office/drawing/2014/main" id="{6D4A8399-14DC-4F67-80BA-5F930CB41BD8}"/>
              </a:ext>
            </a:extLst>
          </p:cNvPr>
          <p:cNvSpPr/>
          <p:nvPr/>
        </p:nvSpPr>
        <p:spPr>
          <a:xfrm>
            <a:off x="10015988" y="5242143"/>
            <a:ext cx="1708336" cy="184666"/>
          </a:xfrm>
          <a:prstGeom prst="rect">
            <a:avLst/>
          </a:prstGeom>
        </p:spPr>
        <p:txBody>
          <a:bodyPr wrap="square" lIns="0" tIns="0" rIns="0" bIns="0">
            <a:spAutoFit/>
          </a:bodyPr>
          <a:lstStyle/>
          <a:p>
            <a:pPr lvl="0">
              <a:defRPr/>
            </a:pPr>
            <a:endParaRPr lang="is-IS" sz="1200" b="1" kern="0" dirty="0">
              <a:solidFill>
                <a:srgbClr val="43B02A"/>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030433126"/>
              </p:ext>
            </p:extLst>
          </p:nvPr>
        </p:nvGraphicFramePr>
        <p:xfrm>
          <a:off x="496752" y="2024921"/>
          <a:ext cx="5055066" cy="4191000"/>
        </p:xfrm>
        <a:graphic>
          <a:graphicData uri="http://schemas.openxmlformats.org/drawingml/2006/table">
            <a:tbl>
              <a:tblPr>
                <a:tableStyleId>{2D5ABB26-0587-4C30-8999-92F81FD0307C}</a:tableStyleId>
              </a:tblPr>
              <a:tblGrid>
                <a:gridCol w="2786414">
                  <a:extLst>
                    <a:ext uri="{9D8B030D-6E8A-4147-A177-3AD203B41FA5}">
                      <a16:colId xmlns:a16="http://schemas.microsoft.com/office/drawing/2014/main" val="325210136"/>
                    </a:ext>
                  </a:extLst>
                </a:gridCol>
                <a:gridCol w="2268652">
                  <a:extLst>
                    <a:ext uri="{9D8B030D-6E8A-4147-A177-3AD203B41FA5}">
                      <a16:colId xmlns:a16="http://schemas.microsoft.com/office/drawing/2014/main" val="415969945"/>
                    </a:ext>
                  </a:extLst>
                </a:gridCol>
              </a:tblGrid>
              <a:tr h="173084">
                <a:tc>
                  <a:txBody>
                    <a:bodyPr/>
                    <a:lstStyle/>
                    <a:p>
                      <a:pPr algn="l" fontAlgn="b"/>
                      <a:r>
                        <a:rPr lang="nn-NO" sz="1200" b="1" u="none" strike="noStrike" dirty="0">
                          <a:effectLst/>
                        </a:rPr>
                        <a:t>Greiddir skattar og gjöld</a:t>
                      </a:r>
                      <a:endParaRPr lang="nn-NO" sz="1200" b="1" i="0" u="none" strike="noStrike" dirty="0">
                        <a:solidFill>
                          <a:srgbClr val="000000"/>
                        </a:solidFill>
                        <a:effectLst/>
                        <a:latin typeface="+mj-lt"/>
                      </a:endParaRPr>
                    </a:p>
                  </a:txBody>
                  <a:tcPr marL="7620" marR="7620" marT="7620" marB="0" anchor="b"/>
                </a:tc>
                <a:tc>
                  <a:txBody>
                    <a:bodyPr/>
                    <a:lstStyle/>
                    <a:p>
                      <a:pPr algn="ctr" fontAlgn="b"/>
                      <a:endParaRPr lang="is-IS" sz="1200" b="1"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3922835186"/>
                  </a:ext>
                </a:extLst>
              </a:tr>
              <a:tr h="173084">
                <a:tc>
                  <a:txBody>
                    <a:bodyPr/>
                    <a:lstStyle/>
                    <a:p>
                      <a:pPr algn="l" fontAlgn="b"/>
                      <a:r>
                        <a:rPr lang="is-IS" sz="1200" u="none" strike="noStrike" dirty="0">
                          <a:effectLst/>
                        </a:rPr>
                        <a:t>Tekjuskattur</a:t>
                      </a:r>
                      <a:endParaRPr lang="is-IS" sz="1200" b="0" i="0" u="none" strike="noStrike" dirty="0">
                        <a:solidFill>
                          <a:srgbClr val="000000"/>
                        </a:solidFill>
                        <a:effectLst/>
                        <a:latin typeface="+mj-lt"/>
                      </a:endParaRPr>
                    </a:p>
                  </a:txBody>
                  <a:tcPr marL="7620" marR="7620" marT="7620" marB="0" anchor="b"/>
                </a:tc>
                <a:tc>
                  <a:txBody>
                    <a:bodyPr/>
                    <a:lstStyle/>
                    <a:p>
                      <a:pPr algn="ctr" fontAlgn="b"/>
                      <a:r>
                        <a:rPr lang="is-IS" sz="1200" b="0" i="0" u="none" strike="noStrike" dirty="0">
                          <a:solidFill>
                            <a:srgbClr val="000000"/>
                          </a:solidFill>
                          <a:effectLst/>
                          <a:latin typeface="+mj-lt"/>
                        </a:rPr>
                        <a:t>2.456</a:t>
                      </a:r>
                    </a:p>
                  </a:txBody>
                  <a:tcPr marL="7620" marR="7620" marT="7620" marB="0" anchor="b"/>
                </a:tc>
                <a:extLst>
                  <a:ext uri="{0D108BD9-81ED-4DB2-BD59-A6C34878D82A}">
                    <a16:rowId xmlns:a16="http://schemas.microsoft.com/office/drawing/2014/main" val="3902555951"/>
                  </a:ext>
                </a:extLst>
              </a:tr>
              <a:tr h="0">
                <a:tc>
                  <a:txBody>
                    <a:bodyPr/>
                    <a:lstStyle/>
                    <a:p>
                      <a:pPr algn="l" fontAlgn="b"/>
                      <a:r>
                        <a:rPr lang="is-IS" sz="1200" u="none" strike="noStrike" dirty="0">
                          <a:effectLst/>
                        </a:rPr>
                        <a:t>Veiðigjöld</a:t>
                      </a:r>
                      <a:endParaRPr lang="is-IS" sz="1200" b="0" i="0" u="none" strike="noStrike" dirty="0">
                        <a:solidFill>
                          <a:srgbClr val="000000"/>
                        </a:solidFill>
                        <a:effectLst/>
                        <a:latin typeface="+mj-lt"/>
                      </a:endParaRPr>
                    </a:p>
                  </a:txBody>
                  <a:tcPr marL="7620" marR="7620" marT="7620" marB="0" anchor="b"/>
                </a:tc>
                <a:tc>
                  <a:txBody>
                    <a:bodyPr/>
                    <a:lstStyle/>
                    <a:p>
                      <a:pPr algn="ctr" fontAlgn="b"/>
                      <a:r>
                        <a:rPr lang="is-IS" sz="1200" b="0" i="0" u="none" strike="noStrike" dirty="0">
                          <a:solidFill>
                            <a:srgbClr val="000000"/>
                          </a:solidFill>
                          <a:effectLst/>
                          <a:latin typeface="+mj-lt"/>
                        </a:rPr>
                        <a:t>839</a:t>
                      </a:r>
                    </a:p>
                  </a:txBody>
                  <a:tcPr marL="7620" marR="7620" marT="7620" marB="0" anchor="b"/>
                </a:tc>
                <a:extLst>
                  <a:ext uri="{0D108BD9-81ED-4DB2-BD59-A6C34878D82A}">
                    <a16:rowId xmlns:a16="http://schemas.microsoft.com/office/drawing/2014/main" val="1673656902"/>
                  </a:ext>
                </a:extLst>
              </a:tr>
              <a:tr h="173084">
                <a:tc>
                  <a:txBody>
                    <a:bodyPr/>
                    <a:lstStyle/>
                    <a:p>
                      <a:pPr algn="l" fontAlgn="b"/>
                      <a:r>
                        <a:rPr lang="is-IS" sz="1200" u="none" strike="noStrike" dirty="0">
                          <a:effectLst/>
                        </a:rPr>
                        <a:t>Mótframlag í lífeyrissjóði</a:t>
                      </a:r>
                      <a:endParaRPr lang="is-IS" sz="1200" b="0" i="0" u="none" strike="noStrike" dirty="0">
                        <a:solidFill>
                          <a:srgbClr val="000000"/>
                        </a:solidFill>
                        <a:effectLst/>
                        <a:latin typeface="+mj-lt"/>
                      </a:endParaRPr>
                    </a:p>
                  </a:txBody>
                  <a:tcPr marL="7620" marR="7620" marT="7620" marB="0" anchor="b"/>
                </a:tc>
                <a:tc>
                  <a:txBody>
                    <a:bodyPr/>
                    <a:lstStyle/>
                    <a:p>
                      <a:pPr algn="ctr" fontAlgn="b"/>
                      <a:r>
                        <a:rPr lang="is-IS" sz="1200" b="0" i="0" u="none" strike="noStrike" dirty="0">
                          <a:solidFill>
                            <a:srgbClr val="000000"/>
                          </a:solidFill>
                          <a:effectLst/>
                          <a:latin typeface="+mj-lt"/>
                        </a:rPr>
                        <a:t>1.180</a:t>
                      </a:r>
                    </a:p>
                  </a:txBody>
                  <a:tcPr marL="7620" marR="7620" marT="7620" marB="0" anchor="b"/>
                </a:tc>
                <a:extLst>
                  <a:ext uri="{0D108BD9-81ED-4DB2-BD59-A6C34878D82A}">
                    <a16:rowId xmlns:a16="http://schemas.microsoft.com/office/drawing/2014/main" val="2686920535"/>
                  </a:ext>
                </a:extLst>
              </a:tr>
              <a:tr h="173084">
                <a:tc>
                  <a:txBody>
                    <a:bodyPr/>
                    <a:lstStyle/>
                    <a:p>
                      <a:pPr algn="l" fontAlgn="b"/>
                      <a:r>
                        <a:rPr lang="is-IS" sz="1200" u="none" strike="noStrike" dirty="0">
                          <a:effectLst/>
                        </a:rPr>
                        <a:t>Tryggingagjald</a:t>
                      </a:r>
                      <a:endParaRPr lang="is-IS" sz="1200" b="0" i="0" u="none" strike="noStrike" dirty="0">
                        <a:solidFill>
                          <a:srgbClr val="000000"/>
                        </a:solidFill>
                        <a:effectLst/>
                        <a:latin typeface="+mj-lt"/>
                      </a:endParaRPr>
                    </a:p>
                  </a:txBody>
                  <a:tcPr marL="7620" marR="7620" marT="7620" marB="0" anchor="b"/>
                </a:tc>
                <a:tc>
                  <a:txBody>
                    <a:bodyPr/>
                    <a:lstStyle/>
                    <a:p>
                      <a:pPr algn="ctr" fontAlgn="b"/>
                      <a:r>
                        <a:rPr lang="is-IS" sz="1200" b="0" i="0" u="none" strike="noStrike" dirty="0">
                          <a:solidFill>
                            <a:srgbClr val="000000"/>
                          </a:solidFill>
                          <a:effectLst/>
                          <a:latin typeface="+mj-lt"/>
                        </a:rPr>
                        <a:t>780</a:t>
                      </a:r>
                    </a:p>
                  </a:txBody>
                  <a:tcPr marL="7620" marR="7620" marT="7620" marB="0" anchor="b"/>
                </a:tc>
                <a:extLst>
                  <a:ext uri="{0D108BD9-81ED-4DB2-BD59-A6C34878D82A}">
                    <a16:rowId xmlns:a16="http://schemas.microsoft.com/office/drawing/2014/main" val="2257561416"/>
                  </a:ext>
                </a:extLst>
              </a:tr>
              <a:tr h="173084">
                <a:tc>
                  <a:txBody>
                    <a:bodyPr/>
                    <a:lstStyle/>
                    <a:p>
                      <a:pPr algn="l" fontAlgn="b"/>
                      <a:r>
                        <a:rPr lang="is-IS" sz="1200" u="none" strike="noStrike" dirty="0">
                          <a:effectLst/>
                        </a:rPr>
                        <a:t>Aðrir skattar og gjöld</a:t>
                      </a:r>
                      <a:endParaRPr lang="is-IS" sz="1200" b="0" i="0" u="none" strike="noStrike" dirty="0">
                        <a:solidFill>
                          <a:srgbClr val="000000"/>
                        </a:solidFill>
                        <a:effectLst/>
                        <a:latin typeface="+mj-lt"/>
                      </a:endParaRPr>
                    </a:p>
                  </a:txBody>
                  <a:tcPr marL="7620" marR="7620" marT="7620" marB="0" anchor="b"/>
                </a:tc>
                <a:tc>
                  <a:txBody>
                    <a:bodyPr/>
                    <a:lstStyle/>
                    <a:p>
                      <a:pPr algn="ctr" fontAlgn="b"/>
                      <a:endParaRPr lang="is-IS" sz="12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151823100"/>
                  </a:ext>
                </a:extLst>
              </a:tr>
              <a:tr h="173084">
                <a:tc>
                  <a:txBody>
                    <a:bodyPr/>
                    <a:lstStyle/>
                    <a:p>
                      <a:pPr algn="l" fontAlgn="b"/>
                      <a:r>
                        <a:rPr lang="is-IS" sz="1200" u="none" strike="noStrike">
                          <a:effectLst/>
                        </a:rPr>
                        <a:t>   Fasteignagjöld</a:t>
                      </a:r>
                      <a:endParaRPr lang="is-IS" sz="1200" b="0" i="0" u="none" strike="noStrike">
                        <a:solidFill>
                          <a:srgbClr val="000000"/>
                        </a:solidFill>
                        <a:effectLst/>
                        <a:latin typeface="+mj-lt"/>
                      </a:endParaRPr>
                    </a:p>
                  </a:txBody>
                  <a:tcPr marL="7620" marR="7620" marT="7620" marB="0" anchor="b"/>
                </a:tc>
                <a:tc>
                  <a:txBody>
                    <a:bodyPr/>
                    <a:lstStyle/>
                    <a:p>
                      <a:pPr algn="ctr" fontAlgn="b"/>
                      <a:r>
                        <a:rPr lang="is-IS" sz="1200" b="0" i="0" u="none" strike="noStrike" dirty="0">
                          <a:solidFill>
                            <a:srgbClr val="000000"/>
                          </a:solidFill>
                          <a:effectLst/>
                          <a:latin typeface="+mj-lt"/>
                        </a:rPr>
                        <a:t>160</a:t>
                      </a:r>
                    </a:p>
                  </a:txBody>
                  <a:tcPr marL="7620" marR="7620" marT="7620" marB="0" anchor="b"/>
                </a:tc>
                <a:extLst>
                  <a:ext uri="{0D108BD9-81ED-4DB2-BD59-A6C34878D82A}">
                    <a16:rowId xmlns:a16="http://schemas.microsoft.com/office/drawing/2014/main" val="3980033306"/>
                  </a:ext>
                </a:extLst>
              </a:tr>
              <a:tr h="173084">
                <a:tc>
                  <a:txBody>
                    <a:bodyPr/>
                    <a:lstStyle/>
                    <a:p>
                      <a:pPr algn="l" fontAlgn="b"/>
                      <a:r>
                        <a:rPr lang="is-IS" sz="1200" u="none" strike="noStrike" dirty="0">
                          <a:effectLst/>
                        </a:rPr>
                        <a:t>   Gjöld í stéttarfélög</a:t>
                      </a:r>
                      <a:endParaRPr lang="is-IS" sz="1200" b="0" i="0" u="none" strike="noStrike" dirty="0">
                        <a:solidFill>
                          <a:srgbClr val="000000"/>
                        </a:solidFill>
                        <a:effectLst/>
                        <a:latin typeface="+mj-lt"/>
                      </a:endParaRPr>
                    </a:p>
                  </a:txBody>
                  <a:tcPr marL="7620" marR="7620" marT="7620" marB="0" anchor="b"/>
                </a:tc>
                <a:tc>
                  <a:txBody>
                    <a:bodyPr/>
                    <a:lstStyle/>
                    <a:p>
                      <a:pPr algn="ctr" fontAlgn="b"/>
                      <a:r>
                        <a:rPr lang="is-IS" sz="1200" b="0" i="0" u="none" strike="noStrike" dirty="0">
                          <a:solidFill>
                            <a:srgbClr val="000000"/>
                          </a:solidFill>
                          <a:effectLst/>
                          <a:latin typeface="+mj-lt"/>
                        </a:rPr>
                        <a:t>166</a:t>
                      </a:r>
                    </a:p>
                  </a:txBody>
                  <a:tcPr marL="7620" marR="7620" marT="7620" marB="0" anchor="b"/>
                </a:tc>
                <a:extLst>
                  <a:ext uri="{0D108BD9-81ED-4DB2-BD59-A6C34878D82A}">
                    <a16:rowId xmlns:a16="http://schemas.microsoft.com/office/drawing/2014/main" val="1011907075"/>
                  </a:ext>
                </a:extLst>
              </a:tr>
              <a:tr h="173084">
                <a:tc>
                  <a:txBody>
                    <a:bodyPr/>
                    <a:lstStyle/>
                    <a:p>
                      <a:pPr algn="l" fontAlgn="b"/>
                      <a:r>
                        <a:rPr lang="is-IS" sz="1200" u="none" strike="noStrike" dirty="0">
                          <a:effectLst/>
                        </a:rPr>
                        <a:t>   Bifreiðagjald</a:t>
                      </a:r>
                      <a:endParaRPr lang="is-IS" sz="1200" b="0" i="0" u="none" strike="noStrike" dirty="0">
                        <a:solidFill>
                          <a:srgbClr val="000000"/>
                        </a:solidFill>
                        <a:effectLst/>
                        <a:latin typeface="+mj-lt"/>
                      </a:endParaRPr>
                    </a:p>
                  </a:txBody>
                  <a:tcPr marL="7620" marR="7620" marT="7620" marB="0" anchor="b"/>
                </a:tc>
                <a:tc>
                  <a:txBody>
                    <a:bodyPr/>
                    <a:lstStyle/>
                    <a:p>
                      <a:pPr algn="ctr" fontAlgn="b"/>
                      <a:r>
                        <a:rPr lang="is-IS" sz="1200" u="none" strike="noStrike" dirty="0">
                          <a:effectLst/>
                        </a:rPr>
                        <a:t>1</a:t>
                      </a:r>
                      <a:endParaRPr lang="is-IS" sz="12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916890319"/>
                  </a:ext>
                </a:extLst>
              </a:tr>
              <a:tr h="173084">
                <a:tc>
                  <a:txBody>
                    <a:bodyPr/>
                    <a:lstStyle/>
                    <a:p>
                      <a:pPr algn="l" fontAlgn="b"/>
                      <a:r>
                        <a:rPr lang="is-IS" sz="1200" u="none" strike="noStrike" dirty="0">
                          <a:effectLst/>
                        </a:rPr>
                        <a:t>   Gjöld til hafnarsjóða</a:t>
                      </a:r>
                      <a:endParaRPr lang="is-IS" sz="1200" b="0" i="0" u="none" strike="noStrike" dirty="0">
                        <a:solidFill>
                          <a:srgbClr val="000000"/>
                        </a:solidFill>
                        <a:effectLst/>
                        <a:latin typeface="+mj-lt"/>
                      </a:endParaRPr>
                    </a:p>
                  </a:txBody>
                  <a:tcPr marL="7620" marR="7620" marT="7620" marB="0" anchor="b"/>
                </a:tc>
                <a:tc>
                  <a:txBody>
                    <a:bodyPr/>
                    <a:lstStyle/>
                    <a:p>
                      <a:pPr algn="ctr" fontAlgn="b"/>
                      <a:endParaRPr lang="is-IS" sz="12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2254737132"/>
                  </a:ext>
                </a:extLst>
              </a:tr>
              <a:tr h="173084">
                <a:tc>
                  <a:txBody>
                    <a:bodyPr/>
                    <a:lstStyle/>
                    <a:p>
                      <a:pPr algn="l" fontAlgn="b"/>
                      <a:r>
                        <a:rPr lang="is-IS" sz="1200" u="none" strike="noStrike" dirty="0">
                          <a:effectLst/>
                        </a:rPr>
                        <a:t>     Aflagjöld</a:t>
                      </a:r>
                      <a:endParaRPr lang="is-IS" sz="1200" b="0" i="0" u="none" strike="noStrike" dirty="0">
                        <a:solidFill>
                          <a:srgbClr val="000000"/>
                        </a:solidFill>
                        <a:effectLst/>
                        <a:latin typeface="+mj-lt"/>
                      </a:endParaRPr>
                    </a:p>
                  </a:txBody>
                  <a:tcPr marL="7620" marR="7620" marT="7620" marB="0" anchor="b"/>
                </a:tc>
                <a:tc>
                  <a:txBody>
                    <a:bodyPr/>
                    <a:lstStyle/>
                    <a:p>
                      <a:pPr algn="ctr" fontAlgn="b"/>
                      <a:r>
                        <a:rPr lang="is-IS" sz="1200" b="0" i="0" u="none" strike="noStrike" dirty="0">
                          <a:solidFill>
                            <a:srgbClr val="000000"/>
                          </a:solidFill>
                          <a:effectLst/>
                          <a:latin typeface="+mj-lt"/>
                        </a:rPr>
                        <a:t>244</a:t>
                      </a:r>
                    </a:p>
                  </a:txBody>
                  <a:tcPr marL="7620" marR="7620" marT="7620" marB="0" anchor="b"/>
                </a:tc>
                <a:extLst>
                  <a:ext uri="{0D108BD9-81ED-4DB2-BD59-A6C34878D82A}">
                    <a16:rowId xmlns:a16="http://schemas.microsoft.com/office/drawing/2014/main" val="3337975014"/>
                  </a:ext>
                </a:extLst>
              </a:tr>
              <a:tr h="173084">
                <a:tc>
                  <a:txBody>
                    <a:bodyPr/>
                    <a:lstStyle/>
                    <a:p>
                      <a:pPr algn="l" fontAlgn="b"/>
                      <a:r>
                        <a:rPr lang="is-IS" sz="1200" u="none" strike="noStrike" dirty="0">
                          <a:effectLst/>
                        </a:rPr>
                        <a:t>     Vörugjöld</a:t>
                      </a:r>
                      <a:endParaRPr lang="is-IS" sz="1200" b="0" i="0" u="none" strike="noStrike" dirty="0">
                        <a:solidFill>
                          <a:srgbClr val="000000"/>
                        </a:solidFill>
                        <a:effectLst/>
                        <a:latin typeface="+mj-lt"/>
                      </a:endParaRPr>
                    </a:p>
                  </a:txBody>
                  <a:tcPr marL="7620" marR="7620" marT="7620" marB="0" anchor="b"/>
                </a:tc>
                <a:tc>
                  <a:txBody>
                    <a:bodyPr/>
                    <a:lstStyle/>
                    <a:p>
                      <a:pPr algn="ctr" fontAlgn="b"/>
                      <a:r>
                        <a:rPr lang="is-IS" sz="1200" u="none" strike="noStrike" dirty="0">
                          <a:effectLst/>
                        </a:rPr>
                        <a:t>43</a:t>
                      </a:r>
                      <a:endParaRPr lang="is-IS" sz="12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3595932749"/>
                  </a:ext>
                </a:extLst>
              </a:tr>
              <a:tr h="173084">
                <a:tc>
                  <a:txBody>
                    <a:bodyPr/>
                    <a:lstStyle/>
                    <a:p>
                      <a:pPr algn="l" fontAlgn="b"/>
                      <a:r>
                        <a:rPr lang="is-IS" sz="1200" u="none" strike="noStrike" dirty="0">
                          <a:effectLst/>
                        </a:rPr>
                        <a:t>     Skipa- og vitagjald</a:t>
                      </a:r>
                      <a:endParaRPr lang="is-IS" sz="1200" b="0" i="0" u="none" strike="noStrike" dirty="0">
                        <a:solidFill>
                          <a:srgbClr val="000000"/>
                        </a:solidFill>
                        <a:effectLst/>
                        <a:latin typeface="+mj-lt"/>
                      </a:endParaRPr>
                    </a:p>
                  </a:txBody>
                  <a:tcPr marL="7620" marR="7620" marT="7620" marB="0" anchor="b"/>
                </a:tc>
                <a:tc>
                  <a:txBody>
                    <a:bodyPr/>
                    <a:lstStyle/>
                    <a:p>
                      <a:pPr algn="ctr" fontAlgn="b"/>
                      <a:r>
                        <a:rPr lang="is-IS" sz="1200" b="0" i="0" u="none" strike="noStrike" dirty="0">
                          <a:solidFill>
                            <a:srgbClr val="000000"/>
                          </a:solidFill>
                          <a:effectLst/>
                          <a:latin typeface="+mj-lt"/>
                        </a:rPr>
                        <a:t>4</a:t>
                      </a:r>
                    </a:p>
                  </a:txBody>
                  <a:tcPr marL="7620" marR="7620" marT="7620" marB="0" anchor="b"/>
                </a:tc>
                <a:extLst>
                  <a:ext uri="{0D108BD9-81ED-4DB2-BD59-A6C34878D82A}">
                    <a16:rowId xmlns:a16="http://schemas.microsoft.com/office/drawing/2014/main" val="1718785995"/>
                  </a:ext>
                </a:extLst>
              </a:tr>
              <a:tr h="173084">
                <a:tc>
                  <a:txBody>
                    <a:bodyPr/>
                    <a:lstStyle/>
                    <a:p>
                      <a:pPr algn="l" fontAlgn="b"/>
                      <a:r>
                        <a:rPr lang="is-IS" sz="1200" u="none" strike="noStrike" dirty="0">
                          <a:effectLst/>
                        </a:rPr>
                        <a:t>Kolefnisgjald</a:t>
                      </a:r>
                      <a:endParaRPr lang="is-IS" sz="1200" b="0" i="0" u="none" strike="noStrike" dirty="0">
                        <a:solidFill>
                          <a:srgbClr val="000000"/>
                        </a:solidFill>
                        <a:effectLst/>
                        <a:latin typeface="+mj-lt"/>
                      </a:endParaRPr>
                    </a:p>
                  </a:txBody>
                  <a:tcPr marL="7620" marR="7620" marT="7620" marB="0" anchor="b"/>
                </a:tc>
                <a:tc>
                  <a:txBody>
                    <a:bodyPr/>
                    <a:lstStyle/>
                    <a:p>
                      <a:pPr algn="ctr" fontAlgn="b"/>
                      <a:r>
                        <a:rPr lang="is-IS" sz="1200" u="none" strike="noStrike" dirty="0">
                          <a:effectLst/>
                        </a:rPr>
                        <a:t>295</a:t>
                      </a:r>
                      <a:endParaRPr lang="is-IS" sz="12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3742330843"/>
                  </a:ext>
                </a:extLst>
              </a:tr>
              <a:tr h="173084">
                <a:tc>
                  <a:txBody>
                    <a:bodyPr/>
                    <a:lstStyle/>
                    <a:p>
                      <a:pPr algn="l" fontAlgn="b"/>
                      <a:r>
                        <a:rPr lang="nn-NO" sz="1200" b="1" u="none" strike="noStrike" dirty="0">
                          <a:effectLst/>
                        </a:rPr>
                        <a:t>Alls greiddir skattar og gjöld</a:t>
                      </a:r>
                      <a:endParaRPr lang="nn-NO" sz="1200" b="1" i="0" u="none" strike="noStrike" dirty="0">
                        <a:solidFill>
                          <a:srgbClr val="000000"/>
                        </a:solidFill>
                        <a:effectLst/>
                        <a:latin typeface="+mj-lt"/>
                      </a:endParaRPr>
                    </a:p>
                  </a:txBody>
                  <a:tcPr marL="7620" marR="7620" marT="7620" marB="0" anchor="b"/>
                </a:tc>
                <a:tc>
                  <a:txBody>
                    <a:bodyPr/>
                    <a:lstStyle/>
                    <a:p>
                      <a:pPr algn="ctr" fontAlgn="b"/>
                      <a:r>
                        <a:rPr lang="is-IS" sz="1200" b="1" i="0" u="none" strike="noStrike" dirty="0">
                          <a:solidFill>
                            <a:srgbClr val="000000"/>
                          </a:solidFill>
                          <a:effectLst/>
                          <a:latin typeface="+mj-lt"/>
                        </a:rPr>
                        <a:t>6.167</a:t>
                      </a:r>
                    </a:p>
                  </a:txBody>
                  <a:tcPr marL="7620" marR="7620" marT="7620" marB="0" anchor="b"/>
                </a:tc>
                <a:extLst>
                  <a:ext uri="{0D108BD9-81ED-4DB2-BD59-A6C34878D82A}">
                    <a16:rowId xmlns:a16="http://schemas.microsoft.com/office/drawing/2014/main" val="3009710858"/>
                  </a:ext>
                </a:extLst>
              </a:tr>
              <a:tr h="173084">
                <a:tc>
                  <a:txBody>
                    <a:bodyPr/>
                    <a:lstStyle/>
                    <a:p>
                      <a:pPr algn="l" fontAlgn="b"/>
                      <a:endParaRPr lang="nn-NO" sz="1200" b="1" i="0" u="none" strike="noStrike" dirty="0">
                        <a:solidFill>
                          <a:srgbClr val="000000"/>
                        </a:solidFill>
                        <a:effectLst/>
                        <a:latin typeface="+mj-lt"/>
                      </a:endParaRPr>
                    </a:p>
                  </a:txBody>
                  <a:tcPr marL="7620" marR="7620" marT="7620" marB="0" anchor="b"/>
                </a:tc>
                <a:tc>
                  <a:txBody>
                    <a:bodyPr/>
                    <a:lstStyle/>
                    <a:p>
                      <a:pPr algn="ctr" fontAlgn="b"/>
                      <a:endParaRPr lang="is-IS" sz="1200" b="1"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426897885"/>
                  </a:ext>
                </a:extLst>
              </a:tr>
              <a:tr h="173084">
                <a:tc>
                  <a:txBody>
                    <a:bodyPr/>
                    <a:lstStyle/>
                    <a:p>
                      <a:pPr algn="l" fontAlgn="b"/>
                      <a:r>
                        <a:rPr lang="is-IS" sz="1200" b="1" u="none" strike="noStrike" dirty="0">
                          <a:effectLst/>
                        </a:rPr>
                        <a:t>Innheimtir skattar</a:t>
                      </a:r>
                      <a:endParaRPr lang="is-IS" sz="1200" b="1" i="0" u="none" strike="noStrike" dirty="0">
                        <a:solidFill>
                          <a:srgbClr val="000000"/>
                        </a:solidFill>
                        <a:effectLst/>
                        <a:latin typeface="+mj-lt"/>
                      </a:endParaRPr>
                    </a:p>
                  </a:txBody>
                  <a:tcPr marL="7620" marR="7620" marT="7620" marB="0" anchor="b"/>
                </a:tc>
                <a:tc>
                  <a:txBody>
                    <a:bodyPr/>
                    <a:lstStyle/>
                    <a:p>
                      <a:pPr algn="ctr" fontAlgn="b"/>
                      <a:endParaRPr lang="is-IS" sz="1200" b="1"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4001318898"/>
                  </a:ext>
                </a:extLst>
              </a:tr>
              <a:tr h="173084">
                <a:tc>
                  <a:txBody>
                    <a:bodyPr/>
                    <a:lstStyle/>
                    <a:p>
                      <a:pPr algn="l" fontAlgn="b"/>
                      <a:r>
                        <a:rPr lang="is-IS" sz="1200" u="none" strike="noStrike">
                          <a:effectLst/>
                        </a:rPr>
                        <a:t>Staðgreiðsla starfsmanna</a:t>
                      </a:r>
                      <a:endParaRPr lang="is-IS" sz="1200" b="0" i="0" u="none" strike="noStrike">
                        <a:solidFill>
                          <a:srgbClr val="000000"/>
                        </a:solidFill>
                        <a:effectLst/>
                        <a:latin typeface="+mj-lt"/>
                      </a:endParaRPr>
                    </a:p>
                  </a:txBody>
                  <a:tcPr marL="7620" marR="7620" marT="7620" marB="0" anchor="b"/>
                </a:tc>
                <a:tc>
                  <a:txBody>
                    <a:bodyPr/>
                    <a:lstStyle/>
                    <a:p>
                      <a:pPr algn="ctr" fontAlgn="b"/>
                      <a:r>
                        <a:rPr lang="is-IS" sz="1200" b="0" i="0" u="none" strike="noStrike" dirty="0">
                          <a:solidFill>
                            <a:srgbClr val="000000"/>
                          </a:solidFill>
                          <a:effectLst/>
                          <a:latin typeface="+mj-lt"/>
                        </a:rPr>
                        <a:t>3.677</a:t>
                      </a:r>
                    </a:p>
                  </a:txBody>
                  <a:tcPr marL="7620" marR="7620" marT="7620" marB="0" anchor="b"/>
                </a:tc>
                <a:extLst>
                  <a:ext uri="{0D108BD9-81ED-4DB2-BD59-A6C34878D82A}">
                    <a16:rowId xmlns:a16="http://schemas.microsoft.com/office/drawing/2014/main" val="382629870"/>
                  </a:ext>
                </a:extLst>
              </a:tr>
              <a:tr h="173084">
                <a:tc>
                  <a:txBody>
                    <a:bodyPr/>
                    <a:lstStyle/>
                    <a:p>
                      <a:pPr algn="l" fontAlgn="b"/>
                      <a:r>
                        <a:rPr lang="is-IS" sz="1200" u="none" strike="noStrike" dirty="0" err="1">
                          <a:effectLst/>
                        </a:rPr>
                        <a:t>Lífeyrissjóðsiðgjöld</a:t>
                      </a:r>
                      <a:r>
                        <a:rPr lang="is-IS" sz="1200" u="none" strike="noStrike" dirty="0">
                          <a:effectLst/>
                        </a:rPr>
                        <a:t> starfsmanna</a:t>
                      </a:r>
                      <a:endParaRPr lang="is-IS" sz="1200" b="0" i="0" u="none" strike="noStrike" dirty="0">
                        <a:solidFill>
                          <a:srgbClr val="000000"/>
                        </a:solidFill>
                        <a:effectLst/>
                        <a:latin typeface="+mj-lt"/>
                      </a:endParaRPr>
                    </a:p>
                  </a:txBody>
                  <a:tcPr marL="7620" marR="7620" marT="7620" marB="0" anchor="b"/>
                </a:tc>
                <a:tc>
                  <a:txBody>
                    <a:bodyPr/>
                    <a:lstStyle/>
                    <a:p>
                      <a:pPr algn="ctr" fontAlgn="b"/>
                      <a:r>
                        <a:rPr lang="is-IS" sz="1200" u="none" strike="noStrike" dirty="0">
                          <a:effectLst/>
                        </a:rPr>
                        <a:t>742</a:t>
                      </a:r>
                      <a:endParaRPr lang="is-IS" sz="12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2855495477"/>
                  </a:ext>
                </a:extLst>
              </a:tr>
              <a:tr h="173084">
                <a:tc>
                  <a:txBody>
                    <a:bodyPr/>
                    <a:lstStyle/>
                    <a:p>
                      <a:pPr algn="l" fontAlgn="b"/>
                      <a:r>
                        <a:rPr lang="is-IS" sz="1200" b="1" u="none" strike="noStrike" dirty="0">
                          <a:effectLst/>
                        </a:rPr>
                        <a:t>Alls innheimtir skattar</a:t>
                      </a:r>
                      <a:endParaRPr lang="is-IS" sz="1200" b="1" i="0" u="none" strike="noStrike" dirty="0">
                        <a:solidFill>
                          <a:srgbClr val="000000"/>
                        </a:solidFill>
                        <a:effectLst/>
                        <a:latin typeface="+mj-lt"/>
                      </a:endParaRPr>
                    </a:p>
                  </a:txBody>
                  <a:tcPr marL="7620" marR="7620" marT="7620" marB="0" anchor="b"/>
                </a:tc>
                <a:tc>
                  <a:txBody>
                    <a:bodyPr/>
                    <a:lstStyle/>
                    <a:p>
                      <a:pPr algn="ctr" fontAlgn="b"/>
                      <a:r>
                        <a:rPr lang="is-IS" sz="1200" b="1" u="none" strike="noStrike" dirty="0">
                          <a:effectLst/>
                        </a:rPr>
                        <a:t>4.419</a:t>
                      </a:r>
                      <a:endParaRPr lang="is-IS" sz="1200" b="1"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449695472"/>
                  </a:ext>
                </a:extLst>
              </a:tr>
              <a:tr h="173084">
                <a:tc>
                  <a:txBody>
                    <a:bodyPr/>
                    <a:lstStyle/>
                    <a:p>
                      <a:pPr algn="l" fontAlgn="b"/>
                      <a:endParaRPr lang="is-IS" sz="1200" b="1" i="0" u="none" strike="noStrike" dirty="0">
                        <a:solidFill>
                          <a:srgbClr val="000000"/>
                        </a:solidFill>
                        <a:effectLst/>
                        <a:latin typeface="+mj-lt"/>
                      </a:endParaRPr>
                    </a:p>
                  </a:txBody>
                  <a:tcPr marL="7620" marR="7620" marT="7620" marB="0" anchor="b"/>
                </a:tc>
                <a:tc>
                  <a:txBody>
                    <a:bodyPr/>
                    <a:lstStyle/>
                    <a:p>
                      <a:pPr algn="ctr" fontAlgn="b"/>
                      <a:endParaRPr lang="is-IS" sz="1200" b="1"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2673793897"/>
                  </a:ext>
                </a:extLst>
              </a:tr>
              <a:tr h="173084">
                <a:tc>
                  <a:txBody>
                    <a:bodyPr/>
                    <a:lstStyle/>
                    <a:p>
                      <a:pPr algn="l" fontAlgn="b"/>
                      <a:r>
                        <a:rPr lang="is-IS" sz="1200" b="1" u="none" strike="noStrike" dirty="0">
                          <a:effectLst/>
                        </a:rPr>
                        <a:t>Skattaslóð alls</a:t>
                      </a:r>
                      <a:endParaRPr lang="is-IS" sz="1200" b="1" i="0" u="none" strike="noStrike" dirty="0">
                        <a:solidFill>
                          <a:srgbClr val="000000"/>
                        </a:solidFill>
                        <a:effectLst/>
                        <a:latin typeface="+mj-lt"/>
                      </a:endParaRPr>
                    </a:p>
                  </a:txBody>
                  <a:tcPr marL="7620" marR="7620" marT="7620" marB="0" anchor="b"/>
                </a:tc>
                <a:tc>
                  <a:txBody>
                    <a:bodyPr/>
                    <a:lstStyle/>
                    <a:p>
                      <a:pPr algn="ctr" fontAlgn="b"/>
                      <a:r>
                        <a:rPr lang="is-IS" sz="1200" b="1" i="0" u="none" strike="noStrike" dirty="0">
                          <a:solidFill>
                            <a:srgbClr val="000000"/>
                          </a:solidFill>
                          <a:effectLst/>
                          <a:latin typeface="+mj-lt"/>
                        </a:rPr>
                        <a:t>10.586</a:t>
                      </a:r>
                    </a:p>
                  </a:txBody>
                  <a:tcPr marL="7620" marR="7620" marT="7620" marB="0" anchor="b"/>
                </a:tc>
                <a:extLst>
                  <a:ext uri="{0D108BD9-81ED-4DB2-BD59-A6C34878D82A}">
                    <a16:rowId xmlns:a16="http://schemas.microsoft.com/office/drawing/2014/main" val="3141850103"/>
                  </a:ext>
                </a:extLst>
              </a:tr>
            </a:tbl>
          </a:graphicData>
        </a:graphic>
      </p:graphicFrame>
      <p:grpSp>
        <p:nvGrpSpPr>
          <p:cNvPr id="58" name="Group 828"/>
          <p:cNvGrpSpPr>
            <a:grpSpLocks noChangeAspect="1"/>
          </p:cNvGrpSpPr>
          <p:nvPr/>
        </p:nvGrpSpPr>
        <p:grpSpPr bwMode="auto">
          <a:xfrm>
            <a:off x="7610398" y="4844159"/>
            <a:ext cx="421162" cy="419926"/>
            <a:chOff x="5042" y="3019"/>
            <a:chExt cx="341" cy="340"/>
          </a:xfrm>
          <a:solidFill>
            <a:srgbClr val="046A38"/>
          </a:solidFill>
        </p:grpSpPr>
        <p:sp>
          <p:nvSpPr>
            <p:cNvPr id="59" name="Freeform 829"/>
            <p:cNvSpPr>
              <a:spLocks noEditPoints="1"/>
            </p:cNvSpPr>
            <p:nvPr/>
          </p:nvSpPr>
          <p:spPr bwMode="auto">
            <a:xfrm>
              <a:off x="5226" y="3139"/>
              <a:ext cx="72" cy="156"/>
            </a:xfrm>
            <a:custGeom>
              <a:avLst/>
              <a:gdLst>
                <a:gd name="T0" fmla="*/ 74 w 107"/>
                <a:gd name="T1" fmla="*/ 8 h 235"/>
                <a:gd name="T2" fmla="*/ 64 w 107"/>
                <a:gd name="T3" fmla="*/ 0 h 235"/>
                <a:gd name="T4" fmla="*/ 43 w 107"/>
                <a:gd name="T5" fmla="*/ 0 h 235"/>
                <a:gd name="T6" fmla="*/ 32 w 107"/>
                <a:gd name="T7" fmla="*/ 8 h 235"/>
                <a:gd name="T8" fmla="*/ 0 w 107"/>
                <a:gd name="T9" fmla="*/ 136 h 235"/>
                <a:gd name="T10" fmla="*/ 2 w 107"/>
                <a:gd name="T11" fmla="*/ 145 h 235"/>
                <a:gd name="T12" fmla="*/ 11 w 107"/>
                <a:gd name="T13" fmla="*/ 149 h 235"/>
                <a:gd name="T14" fmla="*/ 21 w 107"/>
                <a:gd name="T15" fmla="*/ 149 h 235"/>
                <a:gd name="T16" fmla="*/ 21 w 107"/>
                <a:gd name="T17" fmla="*/ 224 h 235"/>
                <a:gd name="T18" fmla="*/ 32 w 107"/>
                <a:gd name="T19" fmla="*/ 235 h 235"/>
                <a:gd name="T20" fmla="*/ 43 w 107"/>
                <a:gd name="T21" fmla="*/ 224 h 235"/>
                <a:gd name="T22" fmla="*/ 43 w 107"/>
                <a:gd name="T23" fmla="*/ 149 h 235"/>
                <a:gd name="T24" fmla="*/ 64 w 107"/>
                <a:gd name="T25" fmla="*/ 149 h 235"/>
                <a:gd name="T26" fmla="*/ 64 w 107"/>
                <a:gd name="T27" fmla="*/ 224 h 235"/>
                <a:gd name="T28" fmla="*/ 75 w 107"/>
                <a:gd name="T29" fmla="*/ 235 h 235"/>
                <a:gd name="T30" fmla="*/ 85 w 107"/>
                <a:gd name="T31" fmla="*/ 224 h 235"/>
                <a:gd name="T32" fmla="*/ 85 w 107"/>
                <a:gd name="T33" fmla="*/ 149 h 235"/>
                <a:gd name="T34" fmla="*/ 96 w 107"/>
                <a:gd name="T35" fmla="*/ 149 h 235"/>
                <a:gd name="T36" fmla="*/ 104 w 107"/>
                <a:gd name="T37" fmla="*/ 145 h 235"/>
                <a:gd name="T38" fmla="*/ 106 w 107"/>
                <a:gd name="T39" fmla="*/ 136 h 235"/>
                <a:gd name="T40" fmla="*/ 74 w 107"/>
                <a:gd name="T41" fmla="*/ 8 h 235"/>
                <a:gd name="T42" fmla="*/ 51 w 107"/>
                <a:gd name="T43" fmla="*/ 21 h 235"/>
                <a:gd name="T44" fmla="*/ 56 w 107"/>
                <a:gd name="T45" fmla="*/ 21 h 235"/>
                <a:gd name="T46" fmla="*/ 82 w 107"/>
                <a:gd name="T47" fmla="*/ 128 h 235"/>
                <a:gd name="T48" fmla="*/ 24 w 107"/>
                <a:gd name="T49" fmla="*/ 128 h 235"/>
                <a:gd name="T50" fmla="*/ 51 w 107"/>
                <a:gd name="T51" fmla="*/ 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235">
                  <a:moveTo>
                    <a:pt x="74" y="8"/>
                  </a:moveTo>
                  <a:cubicBezTo>
                    <a:pt x="73" y="3"/>
                    <a:pt x="69" y="0"/>
                    <a:pt x="64" y="0"/>
                  </a:cubicBezTo>
                  <a:cubicBezTo>
                    <a:pt x="43" y="0"/>
                    <a:pt x="43" y="0"/>
                    <a:pt x="43" y="0"/>
                  </a:cubicBezTo>
                  <a:cubicBezTo>
                    <a:pt x="38" y="0"/>
                    <a:pt x="34" y="3"/>
                    <a:pt x="32" y="8"/>
                  </a:cubicBezTo>
                  <a:cubicBezTo>
                    <a:pt x="0" y="136"/>
                    <a:pt x="0" y="136"/>
                    <a:pt x="0" y="136"/>
                  </a:cubicBezTo>
                  <a:cubicBezTo>
                    <a:pt x="0" y="139"/>
                    <a:pt x="0" y="143"/>
                    <a:pt x="2" y="145"/>
                  </a:cubicBezTo>
                  <a:cubicBezTo>
                    <a:pt x="4" y="148"/>
                    <a:pt x="7" y="149"/>
                    <a:pt x="11" y="149"/>
                  </a:cubicBezTo>
                  <a:cubicBezTo>
                    <a:pt x="21" y="149"/>
                    <a:pt x="21" y="149"/>
                    <a:pt x="21" y="149"/>
                  </a:cubicBezTo>
                  <a:cubicBezTo>
                    <a:pt x="21" y="224"/>
                    <a:pt x="21" y="224"/>
                    <a:pt x="21" y="224"/>
                  </a:cubicBezTo>
                  <a:cubicBezTo>
                    <a:pt x="21" y="230"/>
                    <a:pt x="26" y="235"/>
                    <a:pt x="32" y="235"/>
                  </a:cubicBezTo>
                  <a:cubicBezTo>
                    <a:pt x="38" y="235"/>
                    <a:pt x="43" y="230"/>
                    <a:pt x="43" y="224"/>
                  </a:cubicBezTo>
                  <a:cubicBezTo>
                    <a:pt x="43" y="149"/>
                    <a:pt x="43" y="149"/>
                    <a:pt x="43" y="149"/>
                  </a:cubicBezTo>
                  <a:cubicBezTo>
                    <a:pt x="64" y="149"/>
                    <a:pt x="64" y="149"/>
                    <a:pt x="64" y="149"/>
                  </a:cubicBezTo>
                  <a:cubicBezTo>
                    <a:pt x="64" y="224"/>
                    <a:pt x="64" y="224"/>
                    <a:pt x="64" y="224"/>
                  </a:cubicBezTo>
                  <a:cubicBezTo>
                    <a:pt x="64" y="230"/>
                    <a:pt x="69" y="235"/>
                    <a:pt x="75" y="235"/>
                  </a:cubicBezTo>
                  <a:cubicBezTo>
                    <a:pt x="81" y="235"/>
                    <a:pt x="85" y="230"/>
                    <a:pt x="85" y="224"/>
                  </a:cubicBezTo>
                  <a:cubicBezTo>
                    <a:pt x="85" y="149"/>
                    <a:pt x="85" y="149"/>
                    <a:pt x="85" y="149"/>
                  </a:cubicBezTo>
                  <a:cubicBezTo>
                    <a:pt x="96" y="149"/>
                    <a:pt x="96" y="149"/>
                    <a:pt x="96" y="149"/>
                  </a:cubicBezTo>
                  <a:cubicBezTo>
                    <a:pt x="99" y="149"/>
                    <a:pt x="102" y="148"/>
                    <a:pt x="104" y="145"/>
                  </a:cubicBezTo>
                  <a:cubicBezTo>
                    <a:pt x="106" y="143"/>
                    <a:pt x="107" y="139"/>
                    <a:pt x="106" y="136"/>
                  </a:cubicBezTo>
                  <a:lnTo>
                    <a:pt x="74" y="8"/>
                  </a:lnTo>
                  <a:close/>
                  <a:moveTo>
                    <a:pt x="51" y="21"/>
                  </a:moveTo>
                  <a:cubicBezTo>
                    <a:pt x="56" y="21"/>
                    <a:pt x="56" y="21"/>
                    <a:pt x="56" y="21"/>
                  </a:cubicBezTo>
                  <a:cubicBezTo>
                    <a:pt x="82" y="128"/>
                    <a:pt x="82" y="128"/>
                    <a:pt x="82" y="128"/>
                  </a:cubicBezTo>
                  <a:cubicBezTo>
                    <a:pt x="24" y="128"/>
                    <a:pt x="24" y="128"/>
                    <a:pt x="24" y="128"/>
                  </a:cubicBezTo>
                  <a:lnTo>
                    <a:pt x="5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0" name="Freeform 830"/>
            <p:cNvSpPr>
              <a:spLocks noEditPoints="1"/>
            </p:cNvSpPr>
            <p:nvPr/>
          </p:nvSpPr>
          <p:spPr bwMode="auto">
            <a:xfrm>
              <a:off x="5240" y="3083"/>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1" name="Freeform 831"/>
            <p:cNvSpPr>
              <a:spLocks noEditPoints="1"/>
            </p:cNvSpPr>
            <p:nvPr/>
          </p:nvSpPr>
          <p:spPr bwMode="auto">
            <a:xfrm>
              <a:off x="5127" y="3139"/>
              <a:ext cx="71" cy="156"/>
            </a:xfrm>
            <a:custGeom>
              <a:avLst/>
              <a:gdLst>
                <a:gd name="T0" fmla="*/ 96 w 106"/>
                <a:gd name="T1" fmla="*/ 0 h 235"/>
                <a:gd name="T2" fmla="*/ 10 w 106"/>
                <a:gd name="T3" fmla="*/ 0 h 235"/>
                <a:gd name="T4" fmla="*/ 0 w 106"/>
                <a:gd name="T5" fmla="*/ 11 h 235"/>
                <a:gd name="T6" fmla="*/ 0 w 106"/>
                <a:gd name="T7" fmla="*/ 117 h 235"/>
                <a:gd name="T8" fmla="*/ 10 w 106"/>
                <a:gd name="T9" fmla="*/ 128 h 235"/>
                <a:gd name="T10" fmla="*/ 21 w 106"/>
                <a:gd name="T11" fmla="*/ 128 h 235"/>
                <a:gd name="T12" fmla="*/ 21 w 106"/>
                <a:gd name="T13" fmla="*/ 224 h 235"/>
                <a:gd name="T14" fmla="*/ 32 w 106"/>
                <a:gd name="T15" fmla="*/ 235 h 235"/>
                <a:gd name="T16" fmla="*/ 42 w 106"/>
                <a:gd name="T17" fmla="*/ 224 h 235"/>
                <a:gd name="T18" fmla="*/ 42 w 106"/>
                <a:gd name="T19" fmla="*/ 128 h 235"/>
                <a:gd name="T20" fmla="*/ 64 w 106"/>
                <a:gd name="T21" fmla="*/ 128 h 235"/>
                <a:gd name="T22" fmla="*/ 64 w 106"/>
                <a:gd name="T23" fmla="*/ 224 h 235"/>
                <a:gd name="T24" fmla="*/ 74 w 106"/>
                <a:gd name="T25" fmla="*/ 235 h 235"/>
                <a:gd name="T26" fmla="*/ 85 w 106"/>
                <a:gd name="T27" fmla="*/ 224 h 235"/>
                <a:gd name="T28" fmla="*/ 85 w 106"/>
                <a:gd name="T29" fmla="*/ 128 h 235"/>
                <a:gd name="T30" fmla="*/ 96 w 106"/>
                <a:gd name="T31" fmla="*/ 128 h 235"/>
                <a:gd name="T32" fmla="*/ 106 w 106"/>
                <a:gd name="T33" fmla="*/ 117 h 235"/>
                <a:gd name="T34" fmla="*/ 106 w 106"/>
                <a:gd name="T35" fmla="*/ 11 h 235"/>
                <a:gd name="T36" fmla="*/ 96 w 106"/>
                <a:gd name="T37" fmla="*/ 0 h 235"/>
                <a:gd name="T38" fmla="*/ 85 w 106"/>
                <a:gd name="T39" fmla="*/ 107 h 235"/>
                <a:gd name="T40" fmla="*/ 21 w 106"/>
                <a:gd name="T41" fmla="*/ 107 h 235"/>
                <a:gd name="T42" fmla="*/ 21 w 106"/>
                <a:gd name="T43" fmla="*/ 21 h 235"/>
                <a:gd name="T44" fmla="*/ 85 w 106"/>
                <a:gd name="T45" fmla="*/ 21 h 235"/>
                <a:gd name="T46" fmla="*/ 85 w 106"/>
                <a:gd name="T47"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235">
                  <a:moveTo>
                    <a:pt x="96" y="0"/>
                  </a:moveTo>
                  <a:cubicBezTo>
                    <a:pt x="10" y="0"/>
                    <a:pt x="10" y="0"/>
                    <a:pt x="10" y="0"/>
                  </a:cubicBezTo>
                  <a:cubicBezTo>
                    <a:pt x="4" y="0"/>
                    <a:pt x="0" y="5"/>
                    <a:pt x="0" y="11"/>
                  </a:cubicBezTo>
                  <a:cubicBezTo>
                    <a:pt x="0" y="117"/>
                    <a:pt x="0" y="117"/>
                    <a:pt x="0" y="117"/>
                  </a:cubicBezTo>
                  <a:cubicBezTo>
                    <a:pt x="0" y="123"/>
                    <a:pt x="4" y="128"/>
                    <a:pt x="10" y="128"/>
                  </a:cubicBezTo>
                  <a:cubicBezTo>
                    <a:pt x="21" y="128"/>
                    <a:pt x="21" y="128"/>
                    <a:pt x="21" y="128"/>
                  </a:cubicBezTo>
                  <a:cubicBezTo>
                    <a:pt x="21" y="224"/>
                    <a:pt x="21" y="224"/>
                    <a:pt x="21" y="224"/>
                  </a:cubicBezTo>
                  <a:cubicBezTo>
                    <a:pt x="21" y="230"/>
                    <a:pt x="26" y="235"/>
                    <a:pt x="32" y="235"/>
                  </a:cubicBezTo>
                  <a:cubicBezTo>
                    <a:pt x="38" y="235"/>
                    <a:pt x="42" y="230"/>
                    <a:pt x="42" y="224"/>
                  </a:cubicBezTo>
                  <a:cubicBezTo>
                    <a:pt x="42" y="128"/>
                    <a:pt x="42" y="128"/>
                    <a:pt x="42" y="128"/>
                  </a:cubicBezTo>
                  <a:cubicBezTo>
                    <a:pt x="64" y="128"/>
                    <a:pt x="64" y="128"/>
                    <a:pt x="64" y="128"/>
                  </a:cubicBezTo>
                  <a:cubicBezTo>
                    <a:pt x="64" y="224"/>
                    <a:pt x="64" y="224"/>
                    <a:pt x="64" y="224"/>
                  </a:cubicBezTo>
                  <a:cubicBezTo>
                    <a:pt x="64" y="230"/>
                    <a:pt x="68" y="235"/>
                    <a:pt x="74" y="235"/>
                  </a:cubicBezTo>
                  <a:cubicBezTo>
                    <a:pt x="80" y="235"/>
                    <a:pt x="85" y="230"/>
                    <a:pt x="85" y="224"/>
                  </a:cubicBezTo>
                  <a:cubicBezTo>
                    <a:pt x="85" y="128"/>
                    <a:pt x="85" y="128"/>
                    <a:pt x="85" y="128"/>
                  </a:cubicBezTo>
                  <a:cubicBezTo>
                    <a:pt x="96" y="128"/>
                    <a:pt x="96" y="128"/>
                    <a:pt x="96" y="128"/>
                  </a:cubicBezTo>
                  <a:cubicBezTo>
                    <a:pt x="102" y="128"/>
                    <a:pt x="106" y="123"/>
                    <a:pt x="106" y="117"/>
                  </a:cubicBezTo>
                  <a:cubicBezTo>
                    <a:pt x="106" y="11"/>
                    <a:pt x="106" y="11"/>
                    <a:pt x="106" y="11"/>
                  </a:cubicBezTo>
                  <a:cubicBezTo>
                    <a:pt x="106" y="5"/>
                    <a:pt x="102" y="0"/>
                    <a:pt x="96" y="0"/>
                  </a:cubicBezTo>
                  <a:close/>
                  <a:moveTo>
                    <a:pt x="85" y="107"/>
                  </a:moveTo>
                  <a:cubicBezTo>
                    <a:pt x="21" y="107"/>
                    <a:pt x="21" y="107"/>
                    <a:pt x="21" y="107"/>
                  </a:cubicBezTo>
                  <a:cubicBezTo>
                    <a:pt x="21" y="21"/>
                    <a:pt x="21" y="21"/>
                    <a:pt x="21" y="21"/>
                  </a:cubicBezTo>
                  <a:cubicBezTo>
                    <a:pt x="85" y="21"/>
                    <a:pt x="85" y="21"/>
                    <a:pt x="85" y="21"/>
                  </a:cubicBezTo>
                  <a:lnTo>
                    <a:pt x="85"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2" name="Freeform 832"/>
            <p:cNvSpPr>
              <a:spLocks noEditPoints="1"/>
            </p:cNvSpPr>
            <p:nvPr/>
          </p:nvSpPr>
          <p:spPr bwMode="auto">
            <a:xfrm>
              <a:off x="5141" y="3083"/>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3" name="Freeform 833"/>
            <p:cNvSpPr>
              <a:spLocks noEditPoints="1"/>
            </p:cNvSpPr>
            <p:nvPr/>
          </p:nvSpPr>
          <p:spPr bwMode="auto">
            <a:xfrm>
              <a:off x="5042" y="3019"/>
              <a:ext cx="341"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67" name="Group 354">
            <a:extLst>
              <a:ext uri="{FF2B5EF4-FFF2-40B4-BE49-F238E27FC236}">
                <a16:creationId xmlns:a16="http://schemas.microsoft.com/office/drawing/2014/main" id="{AB07EC30-C0B4-484C-82A5-EA1801FC0BDD}"/>
              </a:ext>
            </a:extLst>
          </p:cNvPr>
          <p:cNvGrpSpPr>
            <a:grpSpLocks noChangeAspect="1"/>
          </p:cNvGrpSpPr>
          <p:nvPr/>
        </p:nvGrpSpPr>
        <p:grpSpPr bwMode="auto">
          <a:xfrm>
            <a:off x="9215991" y="2267144"/>
            <a:ext cx="419965" cy="421200"/>
            <a:chOff x="2705" y="1184"/>
            <a:chExt cx="340" cy="341"/>
          </a:xfrm>
          <a:solidFill>
            <a:srgbClr val="0D8390"/>
          </a:solidFill>
        </p:grpSpPr>
        <p:sp>
          <p:nvSpPr>
            <p:cNvPr id="81" name="Freeform 355">
              <a:extLst>
                <a:ext uri="{FF2B5EF4-FFF2-40B4-BE49-F238E27FC236}">
                  <a16:creationId xmlns:a16="http://schemas.microsoft.com/office/drawing/2014/main" id="{65F38772-F1F5-49FD-9E9B-59F62ACEAAAE}"/>
                </a:ext>
              </a:extLst>
            </p:cNvPr>
            <p:cNvSpPr>
              <a:spLocks noEditPoints="1"/>
            </p:cNvSpPr>
            <p:nvPr/>
          </p:nvSpPr>
          <p:spPr bwMode="auto">
            <a:xfrm>
              <a:off x="2769" y="1248"/>
              <a:ext cx="212" cy="213"/>
            </a:xfrm>
            <a:custGeom>
              <a:avLst/>
              <a:gdLst>
                <a:gd name="T0" fmla="*/ 160 w 320"/>
                <a:gd name="T1" fmla="*/ 0 h 320"/>
                <a:gd name="T2" fmla="*/ 0 w 320"/>
                <a:gd name="T3" fmla="*/ 160 h 320"/>
                <a:gd name="T4" fmla="*/ 160 w 320"/>
                <a:gd name="T5" fmla="*/ 320 h 320"/>
                <a:gd name="T6" fmla="*/ 320 w 320"/>
                <a:gd name="T7" fmla="*/ 160 h 320"/>
                <a:gd name="T8" fmla="*/ 160 w 320"/>
                <a:gd name="T9" fmla="*/ 0 h 320"/>
                <a:gd name="T10" fmla="*/ 185 w 320"/>
                <a:gd name="T11" fmla="*/ 170 h 320"/>
                <a:gd name="T12" fmla="*/ 298 w 320"/>
                <a:gd name="T13" fmla="*/ 170 h 320"/>
                <a:gd name="T14" fmla="*/ 265 w 320"/>
                <a:gd name="T15" fmla="*/ 250 h 320"/>
                <a:gd name="T16" fmla="*/ 185 w 320"/>
                <a:gd name="T17" fmla="*/ 170 h 320"/>
                <a:gd name="T18" fmla="*/ 298 w 320"/>
                <a:gd name="T19" fmla="*/ 149 h 320"/>
                <a:gd name="T20" fmla="*/ 170 w 320"/>
                <a:gd name="T21" fmla="*/ 149 h 320"/>
                <a:gd name="T22" fmla="*/ 170 w 320"/>
                <a:gd name="T23" fmla="*/ 22 h 320"/>
                <a:gd name="T24" fmla="*/ 298 w 320"/>
                <a:gd name="T25" fmla="*/ 149 h 320"/>
                <a:gd name="T26" fmla="*/ 21 w 320"/>
                <a:gd name="T27" fmla="*/ 160 h 320"/>
                <a:gd name="T28" fmla="*/ 149 w 320"/>
                <a:gd name="T29" fmla="*/ 22 h 320"/>
                <a:gd name="T30" fmla="*/ 149 w 320"/>
                <a:gd name="T31" fmla="*/ 160 h 320"/>
                <a:gd name="T32" fmla="*/ 152 w 320"/>
                <a:gd name="T33" fmla="*/ 167 h 320"/>
                <a:gd name="T34" fmla="*/ 250 w 320"/>
                <a:gd name="T35" fmla="*/ 265 h 320"/>
                <a:gd name="T36" fmla="*/ 160 w 320"/>
                <a:gd name="T37" fmla="*/ 298 h 320"/>
                <a:gd name="T38" fmla="*/ 21 w 320"/>
                <a:gd name="T3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320">
                  <a:moveTo>
                    <a:pt x="160" y="0"/>
                  </a:moveTo>
                  <a:cubicBezTo>
                    <a:pt x="71" y="0"/>
                    <a:pt x="0" y="71"/>
                    <a:pt x="0" y="160"/>
                  </a:cubicBezTo>
                  <a:cubicBezTo>
                    <a:pt x="0" y="248"/>
                    <a:pt x="71" y="320"/>
                    <a:pt x="160" y="320"/>
                  </a:cubicBezTo>
                  <a:cubicBezTo>
                    <a:pt x="248" y="320"/>
                    <a:pt x="320" y="248"/>
                    <a:pt x="320" y="160"/>
                  </a:cubicBezTo>
                  <a:cubicBezTo>
                    <a:pt x="320" y="71"/>
                    <a:pt x="248" y="0"/>
                    <a:pt x="160" y="0"/>
                  </a:cubicBezTo>
                  <a:close/>
                  <a:moveTo>
                    <a:pt x="185" y="170"/>
                  </a:moveTo>
                  <a:cubicBezTo>
                    <a:pt x="298" y="170"/>
                    <a:pt x="298" y="170"/>
                    <a:pt x="298" y="170"/>
                  </a:cubicBezTo>
                  <a:cubicBezTo>
                    <a:pt x="295" y="201"/>
                    <a:pt x="283" y="228"/>
                    <a:pt x="265" y="250"/>
                  </a:cubicBezTo>
                  <a:lnTo>
                    <a:pt x="185" y="170"/>
                  </a:lnTo>
                  <a:close/>
                  <a:moveTo>
                    <a:pt x="298" y="149"/>
                  </a:moveTo>
                  <a:cubicBezTo>
                    <a:pt x="170" y="149"/>
                    <a:pt x="170" y="149"/>
                    <a:pt x="170" y="149"/>
                  </a:cubicBezTo>
                  <a:cubicBezTo>
                    <a:pt x="170" y="22"/>
                    <a:pt x="170" y="22"/>
                    <a:pt x="170" y="22"/>
                  </a:cubicBezTo>
                  <a:cubicBezTo>
                    <a:pt x="238" y="27"/>
                    <a:pt x="293" y="81"/>
                    <a:pt x="298" y="149"/>
                  </a:cubicBezTo>
                  <a:close/>
                  <a:moveTo>
                    <a:pt x="21" y="160"/>
                  </a:moveTo>
                  <a:cubicBezTo>
                    <a:pt x="21" y="87"/>
                    <a:pt x="78" y="27"/>
                    <a:pt x="149" y="22"/>
                  </a:cubicBezTo>
                  <a:cubicBezTo>
                    <a:pt x="149" y="160"/>
                    <a:pt x="149" y="160"/>
                    <a:pt x="149" y="160"/>
                  </a:cubicBezTo>
                  <a:cubicBezTo>
                    <a:pt x="149" y="163"/>
                    <a:pt x="150" y="165"/>
                    <a:pt x="152" y="167"/>
                  </a:cubicBezTo>
                  <a:cubicBezTo>
                    <a:pt x="250" y="265"/>
                    <a:pt x="250" y="265"/>
                    <a:pt x="250" y="265"/>
                  </a:cubicBezTo>
                  <a:cubicBezTo>
                    <a:pt x="226" y="286"/>
                    <a:pt x="194" y="298"/>
                    <a:pt x="160" y="298"/>
                  </a:cubicBezTo>
                  <a:cubicBezTo>
                    <a:pt x="83" y="298"/>
                    <a:pt x="21" y="236"/>
                    <a:pt x="21" y="1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85" name="Freeform 356">
              <a:extLst>
                <a:ext uri="{FF2B5EF4-FFF2-40B4-BE49-F238E27FC236}">
                  <a16:creationId xmlns:a16="http://schemas.microsoft.com/office/drawing/2014/main" id="{9B2E2F68-95DB-4DDB-AA4F-30DAA5DE543C}"/>
                </a:ext>
              </a:extLst>
            </p:cNvPr>
            <p:cNvSpPr>
              <a:spLocks noEditPoints="1"/>
            </p:cNvSpPr>
            <p:nvPr/>
          </p:nvSpPr>
          <p:spPr bwMode="auto">
            <a:xfrm>
              <a:off x="2705" y="1184"/>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grpSp>
      <p:sp>
        <p:nvSpPr>
          <p:cNvPr id="43" name="Copyright">
            <a:extLst>
              <a:ext uri="{FF2B5EF4-FFF2-40B4-BE49-F238E27FC236}">
                <a16:creationId xmlns:a16="http://schemas.microsoft.com/office/drawing/2014/main" id="{8DA2039F-9BB2-4A70-9517-3F2477F4BAC9}"/>
              </a:ext>
            </a:extLst>
          </p:cNvPr>
          <p:cNvSpPr txBox="1"/>
          <p:nvPr/>
        </p:nvSpPr>
        <p:spPr>
          <a:xfrm>
            <a:off x="374468" y="6602272"/>
            <a:ext cx="5113850"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ct val="0"/>
              </a:spcAft>
              <a:buClrTx/>
              <a:buSzTx/>
              <a:buFont typeface="Arial"/>
              <a:buNone/>
              <a:tabLst/>
              <a:defRPr/>
            </a:pPr>
            <a:r>
              <a:rPr kumimoji="0" lang="fr-FR" sz="9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 2023</a:t>
            </a:r>
            <a:r>
              <a:rPr kumimoji="0" lang="fr-FR" sz="900" b="0" i="0" u="none" strike="noStrike" kern="1200" cap="none" spc="0" normalizeH="0" noProof="0" dirty="0">
                <a:ln>
                  <a:noFill/>
                </a:ln>
                <a:solidFill>
                  <a:prstClr val="black"/>
                </a:solidFill>
                <a:effectLst/>
                <a:uLnTx/>
                <a:uFillTx/>
                <a:latin typeface="+mj-lt"/>
                <a:ea typeface="+mn-ea"/>
                <a:cs typeface="Calibri" panose="020F0502020204030204" pitchFamily="34" charset="0"/>
              </a:rPr>
              <a:t> - </a:t>
            </a:r>
            <a:r>
              <a:rPr kumimoji="0" lang="fr-FR" sz="9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Deloitte ehf.</a:t>
            </a:r>
          </a:p>
        </p:txBody>
      </p:sp>
    </p:spTree>
    <p:extLst>
      <p:ext uri="{BB962C8B-B14F-4D97-AF65-F5344CB8AC3E}">
        <p14:creationId xmlns:p14="http://schemas.microsoft.com/office/powerpoint/2010/main" val="998469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0DEF0EA4-FFDA-6F42-A0F9-BC06C3D880BD}"/>
              </a:ext>
            </a:extLst>
          </p:cNvPr>
          <p:cNvSpPr/>
          <p:nvPr/>
        </p:nvSpPr>
        <p:spPr>
          <a:xfrm>
            <a:off x="6302191" y="1896734"/>
            <a:ext cx="5590118" cy="4511477"/>
          </a:xfrm>
          <a:prstGeom prst="rect">
            <a:avLst/>
          </a:prstGeom>
          <a:solidFill>
            <a:srgbClr val="E7FFC9"/>
          </a:solidFill>
          <a:ln w="12700" cap="flat" cmpd="sng" algn="ctr">
            <a:noFill/>
            <a:prstDash val="solid"/>
            <a:miter lim="800000"/>
          </a:ln>
          <a:effectLst/>
        </p:spPr>
        <p:txBody>
          <a:bodyPr tIns="0" rtlCol="0" anchor="ct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a:endParaRPr>
          </a:p>
        </p:txBody>
      </p:sp>
      <p:sp>
        <p:nvSpPr>
          <p:cNvPr id="9" name="Rectangle 8">
            <a:extLst>
              <a:ext uri="{FF2B5EF4-FFF2-40B4-BE49-F238E27FC236}">
                <a16:creationId xmlns:a16="http://schemas.microsoft.com/office/drawing/2014/main" id="{A0001835-395F-40A9-AB80-648AD034C9C9}"/>
              </a:ext>
            </a:extLst>
          </p:cNvPr>
          <p:cNvSpPr/>
          <p:nvPr/>
        </p:nvSpPr>
        <p:spPr>
          <a:xfrm>
            <a:off x="0" y="0"/>
            <a:ext cx="12192000" cy="1077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Arial"/>
            </a:endParaRPr>
          </a:p>
        </p:txBody>
      </p:sp>
      <p:sp>
        <p:nvSpPr>
          <p:cNvPr id="13" name="Rectangle 12">
            <a:extLst>
              <a:ext uri="{FF2B5EF4-FFF2-40B4-BE49-F238E27FC236}">
                <a16:creationId xmlns:a16="http://schemas.microsoft.com/office/drawing/2014/main" id="{C6F2BA0E-79A2-43E3-A959-E0DC99620A60}"/>
              </a:ext>
            </a:extLst>
          </p:cNvPr>
          <p:cNvSpPr/>
          <p:nvPr/>
        </p:nvSpPr>
        <p:spPr>
          <a:xfrm>
            <a:off x="11641339" y="6602272"/>
            <a:ext cx="82985" cy="138499"/>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fld id="{C58DF478-B544-4ED8-9ED4-6A2648E2D233}" type="slidenum">
              <a:rPr kumimoji="0" lang="en-US" sz="900" b="0" i="0" u="none" strike="noStrike" kern="1200" cap="none" spc="0" normalizeH="0" baseline="0" noProof="0" smtClean="0">
                <a:ln>
                  <a:noFill/>
                </a:ln>
                <a:solidFill>
                  <a:prstClr val="black"/>
                </a:solidFill>
                <a:effectLst/>
                <a:uLnTx/>
                <a:uFillTx/>
                <a:latin typeface="Calibri"/>
                <a:ea typeface="+mn-ea"/>
                <a:cs typeface="Calibri" panose="020F0502020204030204" pitchFamily="34" charset="0"/>
              </a:rPr>
              <a:pPr marL="0" marR="0" lvl="0" indent="0" algn="r" defTabSz="914400" rtl="0" eaLnBrk="1" fontAlgn="auto" latinLnBrk="0" hangingPunct="1">
                <a:lnSpc>
                  <a:spcPct val="100000"/>
                </a:lnSpc>
                <a:spcBef>
                  <a:spcPct val="0"/>
                </a:spcBef>
                <a:spcAft>
                  <a:spcPct val="0"/>
                </a:spcAft>
                <a:buClrTx/>
                <a:buSzTx/>
                <a:buFontTx/>
                <a:buNone/>
                <a:tabLst/>
                <a:defRPr/>
              </a:pPr>
              <a:t>5</a:t>
            </a:fld>
            <a:endParaRPr kumimoji="0" lang="en-US" sz="900" b="0" i="0" u="none" strike="noStrike" kern="1200" cap="none" spc="0" normalizeH="0" baseline="0" noProof="0">
              <a:ln>
                <a:noFill/>
              </a:ln>
              <a:solidFill>
                <a:prstClr val="black"/>
              </a:solidFill>
              <a:effectLst/>
              <a:uLnTx/>
              <a:uFillTx/>
              <a:latin typeface="Calibri"/>
              <a:ea typeface="+mn-ea"/>
              <a:cs typeface="Arial"/>
            </a:endParaRPr>
          </a:p>
        </p:txBody>
      </p:sp>
      <p:sp>
        <p:nvSpPr>
          <p:cNvPr id="66" name="TextBox 65">
            <a:extLst>
              <a:ext uri="{FF2B5EF4-FFF2-40B4-BE49-F238E27FC236}">
                <a16:creationId xmlns:a16="http://schemas.microsoft.com/office/drawing/2014/main" id="{3B36B9E3-164B-4D20-B879-A8996A69E9AD}"/>
              </a:ext>
            </a:extLst>
          </p:cNvPr>
          <p:cNvSpPr txBox="1"/>
          <p:nvPr/>
        </p:nvSpPr>
        <p:spPr>
          <a:xfrm>
            <a:off x="374469" y="256903"/>
            <a:ext cx="412471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is-IS" sz="1400" b="1" i="0" u="none" strike="noStrike" kern="1200" cap="none" spc="100" normalizeH="0" baseline="0" noProof="1">
                <a:ln>
                  <a:noFill/>
                </a:ln>
                <a:solidFill>
                  <a:srgbClr val="00A3E0"/>
                </a:solidFill>
                <a:effectLst/>
                <a:uLnTx/>
                <a:uFillTx/>
                <a:latin typeface="Calibri"/>
                <a:ea typeface="+mn-ea"/>
                <a:cs typeface="Arial"/>
              </a:rPr>
              <a:t>Skattaslóð Brims hf. og íslenskra dótturfélaga</a:t>
            </a:r>
            <a:endParaRPr kumimoji="0" lang="is-IS" sz="1400" b="0" i="1" u="none" strike="noStrike" kern="1200" cap="none" spc="0" normalizeH="0" baseline="0" noProof="1">
              <a:ln>
                <a:noFill/>
              </a:ln>
              <a:solidFill>
                <a:srgbClr val="00A3E0"/>
              </a:solidFill>
              <a:effectLst/>
              <a:uLnTx/>
              <a:uFillTx/>
              <a:latin typeface="Calibri"/>
              <a:ea typeface="+mn-ea"/>
              <a:cs typeface="Arial"/>
            </a:endParaRPr>
          </a:p>
        </p:txBody>
      </p:sp>
      <p:sp>
        <p:nvSpPr>
          <p:cNvPr id="71" name="TextBox 70">
            <a:extLst>
              <a:ext uri="{FF2B5EF4-FFF2-40B4-BE49-F238E27FC236}">
                <a16:creationId xmlns:a16="http://schemas.microsoft.com/office/drawing/2014/main" id="{A1693E27-6C91-4A9E-AD98-5431AD25B51B}"/>
              </a:ext>
            </a:extLst>
          </p:cNvPr>
          <p:cNvSpPr txBox="1"/>
          <p:nvPr/>
        </p:nvSpPr>
        <p:spPr>
          <a:xfrm>
            <a:off x="374469" y="496388"/>
            <a:ext cx="44760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2400" b="1" i="0" u="none" strike="noStrike" kern="1200" cap="none" spc="0" normalizeH="0" baseline="0" noProof="1">
                <a:ln>
                  <a:noFill/>
                </a:ln>
                <a:solidFill>
                  <a:prstClr val="white"/>
                </a:solidFill>
                <a:effectLst/>
                <a:uLnTx/>
                <a:uFillTx/>
                <a:latin typeface="Calibri"/>
                <a:cs typeface="Arial"/>
              </a:rPr>
              <a:t>Verðmætasköpun til samfélagsins</a:t>
            </a:r>
          </a:p>
        </p:txBody>
      </p:sp>
      <p:sp>
        <p:nvSpPr>
          <p:cNvPr id="90" name="Rectangle 89"/>
          <p:cNvSpPr/>
          <p:nvPr/>
        </p:nvSpPr>
        <p:spPr bwMode="gray">
          <a:xfrm>
            <a:off x="374467" y="1884433"/>
            <a:ext cx="5493299" cy="4536080"/>
          </a:xfrm>
          <a:prstGeom prst="rect">
            <a:avLst/>
          </a:prstGeom>
          <a:solidFill>
            <a:srgbClr val="FFFFFF">
              <a:lumMod val="95000"/>
            </a:srgbClr>
          </a:solidFill>
          <a:ln w="19050" algn="ctr">
            <a:noFill/>
            <a:miter lim="800000"/>
            <a:headEnd/>
            <a:tailEnd/>
          </a:ln>
        </p:spPr>
        <p:txBody>
          <a:bodyPr wrap="square" lIns="88900" tIns="88900" rIns="88900" bIns="88900" rtlCol="0" anchor="ctr"/>
          <a:lstStyle/>
          <a:p>
            <a:pPr marL="0" marR="0" lvl="0" indent="0" algn="ctr" defTabSz="1219140" rtl="0" eaLnBrk="1" fontAlgn="auto" latinLnBrk="0" hangingPunct="1">
              <a:lnSpc>
                <a:spcPct val="106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Calibri"/>
              <a:cs typeface="Arial"/>
            </a:endParaRPr>
          </a:p>
        </p:txBody>
      </p:sp>
      <p:sp>
        <p:nvSpPr>
          <p:cNvPr id="94" name="New shape"/>
          <p:cNvSpPr/>
          <p:nvPr/>
        </p:nvSpPr>
        <p:spPr>
          <a:xfrm>
            <a:off x="496753" y="1568855"/>
            <a:ext cx="3543300" cy="292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400" b="1" i="0" u="none" strike="noStrike" kern="1200" cap="none" spc="0" normalizeH="0" baseline="0" noProof="1">
                <a:ln>
                  <a:noFill/>
                </a:ln>
                <a:solidFill>
                  <a:prstClr val="black"/>
                </a:solidFill>
                <a:effectLst/>
                <a:uLnTx/>
                <a:uFillTx/>
                <a:latin typeface="Calibri"/>
                <a:cs typeface="Arial"/>
              </a:rPr>
              <a:t>Fjárhagsleg verðmæti 2022 (m.kr.)</a:t>
            </a:r>
          </a:p>
        </p:txBody>
      </p:sp>
      <p:grpSp>
        <p:nvGrpSpPr>
          <p:cNvPr id="96" name="Group 95"/>
          <p:cNvGrpSpPr>
            <a:grpSpLocks noChangeAspect="1"/>
          </p:cNvGrpSpPr>
          <p:nvPr/>
        </p:nvGrpSpPr>
        <p:grpSpPr>
          <a:xfrm>
            <a:off x="5967504" y="1946488"/>
            <a:ext cx="190500" cy="4536080"/>
            <a:chOff x="6007100" y="2057400"/>
            <a:chExt cx="190500" cy="4114800"/>
          </a:xfrm>
        </p:grpSpPr>
        <p:cxnSp>
          <p:nvCxnSpPr>
            <p:cNvPr id="98" name="line0"/>
            <p:cNvCxnSpPr/>
            <p:nvPr/>
          </p:nvCxnSpPr>
          <p:spPr>
            <a:xfrm>
              <a:off x="6096000" y="2057400"/>
              <a:ext cx="0" cy="4114800"/>
            </a:xfrm>
            <a:prstGeom prst="line">
              <a:avLst/>
            </a:prstGeom>
            <a:noFill/>
            <a:ln w="6350" cap="flat" cmpd="sng" algn="ctr">
              <a:solidFill>
                <a:srgbClr val="CCCCCC"/>
              </a:solidFill>
              <a:prstDash val="solid"/>
              <a:miter lim="800000"/>
            </a:ln>
            <a:effectLst/>
          </p:spPr>
        </p:cxnSp>
        <p:sp>
          <p:nvSpPr>
            <p:cNvPr id="99" name="rect"/>
            <p:cNvSpPr/>
            <p:nvPr/>
          </p:nvSpPr>
          <p:spPr>
            <a:xfrm>
              <a:off x="6007100" y="3835400"/>
              <a:ext cx="190500" cy="558800"/>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a:endParaRPr>
            </a:p>
          </p:txBody>
        </p:sp>
        <p:cxnSp>
          <p:nvCxnSpPr>
            <p:cNvPr id="100" name="line1"/>
            <p:cNvCxnSpPr/>
            <p:nvPr/>
          </p:nvCxnSpPr>
          <p:spPr>
            <a:xfrm>
              <a:off x="6070600" y="3937000"/>
              <a:ext cx="82550" cy="194310"/>
            </a:xfrm>
            <a:prstGeom prst="line">
              <a:avLst/>
            </a:prstGeom>
            <a:noFill/>
            <a:ln w="50800" cap="flat" cmpd="sng" algn="ctr">
              <a:solidFill>
                <a:srgbClr val="000000"/>
              </a:solidFill>
              <a:prstDash val="solid"/>
              <a:miter lim="800000"/>
            </a:ln>
            <a:effectLst/>
          </p:spPr>
        </p:cxnSp>
        <p:cxnSp>
          <p:nvCxnSpPr>
            <p:cNvPr id="101" name="line2"/>
            <p:cNvCxnSpPr/>
            <p:nvPr/>
          </p:nvCxnSpPr>
          <p:spPr>
            <a:xfrm flipV="1">
              <a:off x="6070600" y="4114800"/>
              <a:ext cx="82550" cy="194310"/>
            </a:xfrm>
            <a:prstGeom prst="line">
              <a:avLst/>
            </a:prstGeom>
            <a:noFill/>
            <a:ln w="50800" cap="flat" cmpd="sng" algn="ctr">
              <a:solidFill>
                <a:srgbClr val="000000"/>
              </a:solidFill>
              <a:prstDash val="solid"/>
              <a:miter lim="800000"/>
            </a:ln>
            <a:effectLst/>
          </p:spPr>
        </p:cxnSp>
      </p:grpSp>
      <p:graphicFrame>
        <p:nvGraphicFramePr>
          <p:cNvPr id="53" name="Chart Placeholder 14"/>
          <p:cNvGraphicFramePr>
            <a:graphicFrameLocks/>
          </p:cNvGraphicFramePr>
          <p:nvPr>
            <p:extLst>
              <p:ext uri="{D42A27DB-BD31-4B8C-83A1-F6EECF244321}">
                <p14:modId xmlns:p14="http://schemas.microsoft.com/office/powerpoint/2010/main" val="3427955739"/>
              </p:ext>
            </p:extLst>
          </p:nvPr>
        </p:nvGraphicFramePr>
        <p:xfrm>
          <a:off x="501650" y="1953762"/>
          <a:ext cx="5247000" cy="42849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4" name="Chart Placeholder 36"/>
          <p:cNvGraphicFramePr>
            <a:graphicFrameLocks/>
          </p:cNvGraphicFramePr>
          <p:nvPr>
            <p:extLst>
              <p:ext uri="{D42A27DB-BD31-4B8C-83A1-F6EECF244321}">
                <p14:modId xmlns:p14="http://schemas.microsoft.com/office/powerpoint/2010/main" val="1012604501"/>
              </p:ext>
            </p:extLst>
          </p:nvPr>
        </p:nvGraphicFramePr>
        <p:xfrm>
          <a:off x="5334837" y="2166623"/>
          <a:ext cx="7267762" cy="4406823"/>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p:cNvCxnSpPr/>
          <p:nvPr/>
        </p:nvCxnSpPr>
        <p:spPr>
          <a:xfrm>
            <a:off x="496753" y="5751500"/>
            <a:ext cx="5256000" cy="7274"/>
          </a:xfrm>
          <a:prstGeom prst="line">
            <a:avLst/>
          </a:prstGeom>
          <a:ln>
            <a:solidFill>
              <a:srgbClr val="D0D0CE"/>
            </a:solidFill>
          </a:ln>
        </p:spPr>
        <p:style>
          <a:lnRef idx="1">
            <a:schemeClr val="accent1"/>
          </a:lnRef>
          <a:fillRef idx="0">
            <a:schemeClr val="accent1"/>
          </a:fillRef>
          <a:effectRef idx="0">
            <a:schemeClr val="accent1"/>
          </a:effectRef>
          <a:fontRef idx="minor">
            <a:schemeClr val="tx1"/>
          </a:fontRef>
        </p:style>
      </p:cxnSp>
      <p:sp>
        <p:nvSpPr>
          <p:cNvPr id="64" name="Textfeld 69">
            <a:extLst>
              <a:ext uri="{FF2B5EF4-FFF2-40B4-BE49-F238E27FC236}">
                <a16:creationId xmlns:a16="http://schemas.microsoft.com/office/drawing/2014/main" id="{AA94DC5D-CCA4-4D0A-9A31-7971E32DA026}"/>
              </a:ext>
            </a:extLst>
          </p:cNvPr>
          <p:cNvSpPr txBox="1"/>
          <p:nvPr/>
        </p:nvSpPr>
        <p:spPr>
          <a:xfrm>
            <a:off x="428659" y="5777354"/>
            <a:ext cx="919311" cy="461665"/>
          </a:xfrm>
          <a:prstGeom prst="rect">
            <a:avLst/>
          </a:prstGeom>
          <a:noFill/>
          <a:ln>
            <a:noFill/>
          </a:ln>
        </p:spPr>
        <p:txBody>
          <a:bodyPr wrap="square" rtlCol="0" anchor="ctr">
            <a:spAutoFit/>
          </a:bodyPr>
          <a:lstStyle/>
          <a:p>
            <a:pPr algn="ctr">
              <a:defRPr/>
            </a:pPr>
            <a:r>
              <a:rPr lang="is-IS" sz="1200" dirty="0">
                <a:solidFill>
                  <a:srgbClr val="3A3838">
                    <a:lumMod val="75000"/>
                  </a:srgbClr>
                </a:solidFill>
                <a:latin typeface="+mj-lt"/>
              </a:rPr>
              <a:t>Rekstrar-gjöld</a:t>
            </a:r>
          </a:p>
        </p:txBody>
      </p:sp>
      <p:sp>
        <p:nvSpPr>
          <p:cNvPr id="87" name="Textfeld 69">
            <a:extLst>
              <a:ext uri="{FF2B5EF4-FFF2-40B4-BE49-F238E27FC236}">
                <a16:creationId xmlns:a16="http://schemas.microsoft.com/office/drawing/2014/main" id="{AA94DC5D-CCA4-4D0A-9A31-7971E32DA026}"/>
              </a:ext>
            </a:extLst>
          </p:cNvPr>
          <p:cNvSpPr txBox="1"/>
          <p:nvPr/>
        </p:nvSpPr>
        <p:spPr>
          <a:xfrm>
            <a:off x="1303108" y="5777354"/>
            <a:ext cx="954081" cy="461665"/>
          </a:xfrm>
          <a:prstGeom prst="rect">
            <a:avLst/>
          </a:prstGeom>
          <a:noFill/>
          <a:ln>
            <a:noFill/>
          </a:ln>
        </p:spPr>
        <p:txBody>
          <a:bodyPr wrap="square" rtlCol="0" anchor="ctr">
            <a:spAutoFit/>
          </a:bodyPr>
          <a:lstStyle/>
          <a:p>
            <a:pPr algn="ctr">
              <a:defRPr/>
            </a:pPr>
            <a:r>
              <a:rPr lang="is-IS" sz="1200" dirty="0">
                <a:solidFill>
                  <a:srgbClr val="3A3838">
                    <a:lumMod val="75000"/>
                  </a:srgbClr>
                </a:solidFill>
                <a:latin typeface="+mj-lt"/>
              </a:rPr>
              <a:t>Laun starfsmanna</a:t>
            </a:r>
          </a:p>
        </p:txBody>
      </p:sp>
      <p:sp>
        <p:nvSpPr>
          <p:cNvPr id="89" name="Textfeld 69">
            <a:extLst>
              <a:ext uri="{FF2B5EF4-FFF2-40B4-BE49-F238E27FC236}">
                <a16:creationId xmlns:a16="http://schemas.microsoft.com/office/drawing/2014/main" id="{AA94DC5D-CCA4-4D0A-9A31-7971E32DA026}"/>
              </a:ext>
            </a:extLst>
          </p:cNvPr>
          <p:cNvSpPr txBox="1"/>
          <p:nvPr/>
        </p:nvSpPr>
        <p:spPr>
          <a:xfrm>
            <a:off x="2108998" y="5777354"/>
            <a:ext cx="1088442" cy="461665"/>
          </a:xfrm>
          <a:prstGeom prst="rect">
            <a:avLst/>
          </a:prstGeom>
          <a:noFill/>
          <a:ln>
            <a:noFill/>
          </a:ln>
        </p:spPr>
        <p:txBody>
          <a:bodyPr wrap="square" rtlCol="0" anchor="ctr">
            <a:spAutoFit/>
          </a:bodyPr>
          <a:lstStyle/>
          <a:p>
            <a:pPr algn="ctr">
              <a:defRPr/>
            </a:pPr>
            <a:r>
              <a:rPr lang="is-IS" sz="1200" noProof="1">
                <a:solidFill>
                  <a:srgbClr val="3A3838">
                    <a:lumMod val="75000"/>
                  </a:srgbClr>
                </a:solidFill>
                <a:latin typeface="+mj-lt"/>
              </a:rPr>
              <a:t>Fjármögnunar-aðilar</a:t>
            </a:r>
          </a:p>
        </p:txBody>
      </p:sp>
      <p:sp>
        <p:nvSpPr>
          <p:cNvPr id="91" name="Textfeld 69">
            <a:extLst>
              <a:ext uri="{FF2B5EF4-FFF2-40B4-BE49-F238E27FC236}">
                <a16:creationId xmlns:a16="http://schemas.microsoft.com/office/drawing/2014/main" id="{AA94DC5D-CCA4-4D0A-9A31-7971E32DA026}"/>
              </a:ext>
            </a:extLst>
          </p:cNvPr>
          <p:cNvSpPr txBox="1"/>
          <p:nvPr/>
        </p:nvSpPr>
        <p:spPr>
          <a:xfrm>
            <a:off x="3017938" y="5777354"/>
            <a:ext cx="1088442" cy="646331"/>
          </a:xfrm>
          <a:prstGeom prst="rect">
            <a:avLst/>
          </a:prstGeom>
          <a:noFill/>
          <a:ln>
            <a:noFill/>
          </a:ln>
        </p:spPr>
        <p:txBody>
          <a:bodyPr wrap="square" rtlCol="0" anchor="ctr">
            <a:spAutoFit/>
          </a:bodyPr>
          <a:lstStyle/>
          <a:p>
            <a:pPr algn="ctr">
              <a:defRPr/>
            </a:pPr>
            <a:r>
              <a:rPr lang="is-IS" sz="1200" dirty="0">
                <a:solidFill>
                  <a:srgbClr val="3A3838">
                    <a:lumMod val="75000"/>
                  </a:srgbClr>
                </a:solidFill>
                <a:latin typeface="+mj-lt"/>
              </a:rPr>
              <a:t>Greiðslur til yfirvalda og lífeyrissjóða</a:t>
            </a:r>
          </a:p>
        </p:txBody>
      </p:sp>
      <p:sp>
        <p:nvSpPr>
          <p:cNvPr id="93" name="Textfeld 69">
            <a:extLst>
              <a:ext uri="{FF2B5EF4-FFF2-40B4-BE49-F238E27FC236}">
                <a16:creationId xmlns:a16="http://schemas.microsoft.com/office/drawing/2014/main" id="{AA94DC5D-CCA4-4D0A-9A31-7971E32DA026}"/>
              </a:ext>
            </a:extLst>
          </p:cNvPr>
          <p:cNvSpPr txBox="1"/>
          <p:nvPr/>
        </p:nvSpPr>
        <p:spPr>
          <a:xfrm>
            <a:off x="3913940" y="5774182"/>
            <a:ext cx="1088442" cy="276999"/>
          </a:xfrm>
          <a:prstGeom prst="rect">
            <a:avLst/>
          </a:prstGeom>
          <a:noFill/>
          <a:ln>
            <a:noFill/>
          </a:ln>
        </p:spPr>
        <p:txBody>
          <a:bodyPr wrap="square" rtlCol="0" anchor="ctr">
            <a:spAutoFit/>
          </a:bodyPr>
          <a:lstStyle/>
          <a:p>
            <a:pPr algn="ctr">
              <a:defRPr/>
            </a:pPr>
            <a:r>
              <a:rPr lang="is-IS" sz="1200" dirty="0">
                <a:solidFill>
                  <a:srgbClr val="3A3838">
                    <a:lumMod val="75000"/>
                  </a:srgbClr>
                </a:solidFill>
                <a:latin typeface="+mj-lt"/>
              </a:rPr>
              <a:t>Afkoma</a:t>
            </a:r>
          </a:p>
        </p:txBody>
      </p:sp>
      <p:sp>
        <p:nvSpPr>
          <p:cNvPr id="97" name="Textfeld 69">
            <a:extLst>
              <a:ext uri="{FF2B5EF4-FFF2-40B4-BE49-F238E27FC236}">
                <a16:creationId xmlns:a16="http://schemas.microsoft.com/office/drawing/2014/main" id="{AA94DC5D-CCA4-4D0A-9A31-7971E32DA026}"/>
              </a:ext>
            </a:extLst>
          </p:cNvPr>
          <p:cNvSpPr txBox="1"/>
          <p:nvPr/>
        </p:nvSpPr>
        <p:spPr>
          <a:xfrm>
            <a:off x="4749108" y="5777354"/>
            <a:ext cx="1088442" cy="461665"/>
          </a:xfrm>
          <a:prstGeom prst="rect">
            <a:avLst/>
          </a:prstGeom>
          <a:noFill/>
          <a:ln>
            <a:noFill/>
          </a:ln>
        </p:spPr>
        <p:txBody>
          <a:bodyPr wrap="square" rtlCol="0" anchor="ctr">
            <a:spAutoFit/>
          </a:bodyPr>
          <a:lstStyle/>
          <a:p>
            <a:pPr algn="ctr">
              <a:defRPr/>
            </a:pPr>
            <a:r>
              <a:rPr lang="is-IS" sz="1200" dirty="0">
                <a:solidFill>
                  <a:srgbClr val="3A3838">
                    <a:lumMod val="75000"/>
                  </a:srgbClr>
                </a:solidFill>
                <a:latin typeface="+mj-lt"/>
              </a:rPr>
              <a:t>Verðmæti 2022</a:t>
            </a:r>
          </a:p>
        </p:txBody>
      </p:sp>
      <p:sp>
        <p:nvSpPr>
          <p:cNvPr id="102" name="New shape"/>
          <p:cNvSpPr/>
          <p:nvPr/>
        </p:nvSpPr>
        <p:spPr>
          <a:xfrm>
            <a:off x="8625222" y="4125627"/>
            <a:ext cx="890192" cy="25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j-lt"/>
                <a:cs typeface="Arial"/>
              </a:rPr>
              <a:t>2022</a:t>
            </a:r>
          </a:p>
        </p:txBody>
      </p:sp>
      <p:sp>
        <p:nvSpPr>
          <p:cNvPr id="24" name="Copyright">
            <a:extLst>
              <a:ext uri="{FF2B5EF4-FFF2-40B4-BE49-F238E27FC236}">
                <a16:creationId xmlns:a16="http://schemas.microsoft.com/office/drawing/2014/main" id="{0E0B7934-E144-4630-82D8-524B658882F2}"/>
              </a:ext>
            </a:extLst>
          </p:cNvPr>
          <p:cNvSpPr txBox="1"/>
          <p:nvPr/>
        </p:nvSpPr>
        <p:spPr>
          <a:xfrm>
            <a:off x="374468" y="6602272"/>
            <a:ext cx="5113850"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ct val="0"/>
              </a:spcAft>
              <a:buClrTx/>
              <a:buSzTx/>
              <a:buFont typeface="Arial"/>
              <a:buNone/>
              <a:tabLst/>
              <a:defRPr/>
            </a:pPr>
            <a:r>
              <a:rPr kumimoji="0" lang="fr-FR" sz="9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 2023</a:t>
            </a:r>
            <a:r>
              <a:rPr kumimoji="0" lang="fr-FR" sz="900" b="0" i="0" u="none" strike="noStrike" kern="1200" cap="none" spc="0" normalizeH="0" noProof="0" dirty="0">
                <a:ln>
                  <a:noFill/>
                </a:ln>
                <a:solidFill>
                  <a:prstClr val="black"/>
                </a:solidFill>
                <a:effectLst/>
                <a:uLnTx/>
                <a:uFillTx/>
                <a:latin typeface="+mj-lt"/>
                <a:ea typeface="+mn-ea"/>
                <a:cs typeface="Calibri" panose="020F0502020204030204" pitchFamily="34" charset="0"/>
              </a:rPr>
              <a:t> - </a:t>
            </a:r>
            <a:r>
              <a:rPr kumimoji="0" lang="fr-FR" sz="9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Deloitte ehf.</a:t>
            </a:r>
          </a:p>
        </p:txBody>
      </p:sp>
    </p:spTree>
    <p:extLst>
      <p:ext uri="{BB962C8B-B14F-4D97-AF65-F5344CB8AC3E}">
        <p14:creationId xmlns:p14="http://schemas.microsoft.com/office/powerpoint/2010/main" val="3513668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919D3D-AEAC-4C84-8CF8-9E9D48E42AF1}"/>
              </a:ext>
            </a:extLst>
          </p:cNvPr>
          <p:cNvSpPr>
            <a:spLocks noGrp="1"/>
          </p:cNvSpPr>
          <p:nvPr>
            <p:ph type="body" sz="quarter" idx="13"/>
          </p:nvPr>
        </p:nvSpPr>
        <p:spPr>
          <a:xfrm>
            <a:off x="475325" y="4102100"/>
            <a:ext cx="11195059" cy="2197101"/>
          </a:xfrm>
        </p:spPr>
        <p:txBody>
          <a:bodyPr/>
          <a:lstStyle/>
          <a:p>
            <a:pPr marL="0" indent="0">
              <a:buNone/>
            </a:pPr>
            <a:r>
              <a:rPr lang="is-IS" dirty="0">
                <a:solidFill>
                  <a:schemeClr val="bg1"/>
                </a:solidFill>
              </a:rPr>
              <a:t>Deloitte ehf. og Deloitte Legal ehf. eru hlutdeildarfélög Deloitte NSE LLP sem er aðildarfélag Deloitte </a:t>
            </a:r>
            <a:r>
              <a:rPr lang="is-IS" dirty="0" err="1">
                <a:solidFill>
                  <a:schemeClr val="bg1"/>
                </a:solidFill>
              </a:rPr>
              <a:t>Touche</a:t>
            </a:r>
            <a:r>
              <a:rPr lang="is-IS" dirty="0">
                <a:solidFill>
                  <a:schemeClr val="bg1"/>
                </a:solidFill>
              </a:rPr>
              <a:t> </a:t>
            </a:r>
            <a:r>
              <a:rPr lang="is-IS" dirty="0" err="1">
                <a:solidFill>
                  <a:schemeClr val="bg1"/>
                </a:solidFill>
              </a:rPr>
              <a:t>Tohmatsu</a:t>
            </a:r>
            <a:r>
              <a:rPr lang="is-IS" dirty="0">
                <a:solidFill>
                  <a:schemeClr val="bg1"/>
                </a:solidFill>
              </a:rPr>
              <a:t> </a:t>
            </a:r>
            <a:r>
              <a:rPr lang="is-IS" dirty="0" err="1">
                <a:solidFill>
                  <a:schemeClr val="bg1"/>
                </a:solidFill>
              </a:rPr>
              <a:t>Limited</a:t>
            </a:r>
            <a:r>
              <a:rPr lang="is-IS" dirty="0">
                <a:solidFill>
                  <a:schemeClr val="bg1"/>
                </a:solidFill>
              </a:rPr>
              <a:t> („DTTL"). DTTL (einnig vísað til sem („Deloitte á alþjóðavísu") og hvert aðildarfélag þess eru lagalega aðskildir og sjálfstæðir lögaðilar, sem geta hvorki skyldað eða skuldbundið hvort annað gagnvart þriðja aðila. DTTL og hvert DTTL aðildarfélag og tengd félög eru aðeins ábyrg fyrir eigin athöfnum og aðgerðaleysi, en ekki hvors annars. DTTL innir ekki af hendi þjónustu til viðskiptavina. Fyrir frekari upplýsingar; www.deloitte.com/about​.</a:t>
            </a:r>
          </a:p>
          <a:p>
            <a:pPr marL="0" indent="0">
              <a:buNone/>
            </a:pPr>
            <a:r>
              <a:rPr lang="is-IS" dirty="0">
                <a:solidFill>
                  <a:schemeClr val="bg1"/>
                </a:solidFill>
              </a:rPr>
              <a:t>Deloitte er leiðandi þjónustuveitandi á sviði endurskoðunar og reikningsskila, tækni- og stefnumótunarráðgjafar, fjármálaráðgjafar, áhætturáðgjafar, skatta– og lögfræðiráðgjafar og tengdrar þjónustu. Alþjóðlegt net aðildarfélaga okkar og tengdra félaga spannar meira en 150 lönd og landssvæði (sameiginlega vísað til sem „félög Deloitte"). Hjá Deloitte starfa um 345.000 sérfræðingar sem stefna saman að því að veita ávallt framúrskarandi þjónustu. </a:t>
            </a:r>
          </a:p>
          <a:p>
            <a:pPr marL="0" indent="0">
              <a:buNone/>
            </a:pPr>
            <a:r>
              <a:rPr lang="is-IS" noProof="1">
                <a:solidFill>
                  <a:schemeClr val="bg1"/>
                </a:solidFill>
              </a:rPr>
              <a:t>Upplýsingar í þessum bæklingi eru byggðar á gögnum frá stjórnendum Brim hf. Deloitte hefur hvorki staðfest áreiðanleika né sannreynt þau gögn og upplýsingar sérstaklega. Vinna og verklag þessa bæklings getur ekki að nokkru leyti talist vera grundvöllur endurskoðunar eða áreiðanleikakönnunar. </a:t>
            </a:r>
          </a:p>
          <a:p>
            <a:pPr marL="0" indent="0">
              <a:buNone/>
            </a:pPr>
            <a:r>
              <a:rPr lang="is-IS" dirty="0">
                <a:solidFill>
                  <a:schemeClr val="bg1"/>
                </a:solidFill>
              </a:rPr>
              <a:t>© 2023 Deloitte ehf. Nánari upplýsingar má nálgast hjá Deloitte ehf. </a:t>
            </a:r>
            <a:endParaRPr lang="is-IS" noProof="1">
              <a:solidFill>
                <a:schemeClr val="bg1"/>
              </a:solidFill>
            </a:endParaRPr>
          </a:p>
        </p:txBody>
      </p:sp>
    </p:spTree>
    <p:extLst>
      <p:ext uri="{BB962C8B-B14F-4D97-AF65-F5344CB8AC3E}">
        <p14:creationId xmlns:p14="http://schemas.microsoft.com/office/powerpoint/2010/main" val="25246651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mevf3dZv1iZdA_yfIJcrw"/>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hijonsdottir\AppData\Local\Temp\Templafy\PowerPointVsto\Assets\379551199_lo.png"/>
</p:tagLst>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2E39F77-FD87-408D-A812-BB73A3B597F1}" vid="{35D523D9-866F-445A-B3C7-4220865E2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201</TotalTime>
  <Words>785</Words>
  <Application>Microsoft Office PowerPoint</Application>
  <PresentationFormat>Widescreen</PresentationFormat>
  <Paragraphs>130</Paragraphs>
  <Slides>6</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1" baseType="lpstr">
      <vt:lpstr>Arial</vt:lpstr>
      <vt:lpstr>Calibri</vt:lpstr>
      <vt:lpstr>Calibri Light</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Johann Oli Eidsson</dc:creator>
  <cp:lastModifiedBy>Eidsson, Johann Oli</cp:lastModifiedBy>
  <cp:revision>7</cp:revision>
  <dcterms:created xsi:type="dcterms:W3CDTF">2023-02-27T10:13:40Z</dcterms:created>
  <dcterms:modified xsi:type="dcterms:W3CDTF">2023-03-13T12:45:59Z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2021-05-03T16:24:17Z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65015f54-1cee-4ad2-ac55-044893f90a22</vt:lpwstr>
  </property>
  <property fmtid="{D5CDD505-2E9C-101B-9397-08002B2CF9AE}" pid="8" name="MSIP_Label_ea60d57e-af5b-4752-ac57-3e4f28ca11dc_ContentBits">
    <vt:lpwstr>0</vt:lpwstr>
  </property>
</Properties>
</file>